
<file path=[Content_Types].xml><?xml version="1.0" encoding="utf-8"?>
<Types xmlns="http://schemas.openxmlformats.org/package/2006/content-types">
  <Default ContentType="application/x-fontdata" Extension="fntdata"/>
  <Default ContentType="image/jpeg" Extension="jpeg"/>
  <Default ContentType="audio/m4a" Extension="m4a"/>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Pixellet TH" charset="1" panose="02000503000000000000"/>
      <p:regular r:id="rId23"/>
    </p:embeddedFont>
    <p:embeddedFont>
      <p:font typeface="TT Squares Bold" charset="1" panose="02000803040000020004"/>
      <p:regular r:id="rId24"/>
    </p:embeddedFont>
    <p:embeddedFont>
      <p:font typeface="Poppins Bold" charset="1" panose="00000800000000000000"/>
      <p:regular r:id="rId25"/>
    </p:embeddedFont>
    <p:embeddedFont>
      <p:font typeface="Open Sans" charset="1" panose="020B0606030504020204"/>
      <p:regular r:id="rId26"/>
    </p:embeddedFont>
    <p:embeddedFont>
      <p:font typeface="Open Sans Bold" charset="1" panose="020B08060305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55.jpeg" Type="http://schemas.openxmlformats.org/officeDocument/2006/relationships/image"/><Relationship Id="rId19" Target="../media/aAGKDjAJ28k.m4a" Type="http://schemas.microsoft.com/office/2007/relationships/media"/><Relationship Id="rId2" Target="../media/image1.png" Type="http://schemas.openxmlformats.org/officeDocument/2006/relationships/image"/><Relationship Id="rId20" Target="../media/aAGKDjAJ28k.m4a" Type="http://schemas.openxmlformats.org/officeDocument/2006/relationships/audio"/><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png" Type="http://schemas.openxmlformats.org/officeDocument/2006/relationships/image"/><Relationship Id="rId11" Target="../media/image54.sv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12" Target="../media/image25.png" Type="http://schemas.openxmlformats.org/officeDocument/2006/relationships/image"/><Relationship Id="rId13" Target="../media/image26.svg" Type="http://schemas.openxmlformats.org/officeDocument/2006/relationships/image"/><Relationship Id="rId14" Target="../media/image27.png" Type="http://schemas.openxmlformats.org/officeDocument/2006/relationships/image"/><Relationship Id="rId15" Target="../media/image28.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true" rot="0">
            <a:off x="0" y="0"/>
            <a:ext cx="3419255" cy="3102974"/>
          </a:xfrm>
          <a:custGeom>
            <a:avLst/>
            <a:gdLst/>
            <a:ahLst/>
            <a:cxnLst/>
            <a:rect r="r" b="b" t="t" l="l"/>
            <a:pathLst>
              <a:path h="3102974" w="3419255">
                <a:moveTo>
                  <a:pt x="0" y="3102974"/>
                </a:moveTo>
                <a:lnTo>
                  <a:pt x="3419255" y="3102974"/>
                </a:lnTo>
                <a:lnTo>
                  <a:pt x="3419255" y="0"/>
                </a:lnTo>
                <a:lnTo>
                  <a:pt x="0" y="0"/>
                </a:lnTo>
                <a:lnTo>
                  <a:pt x="0" y="3102974"/>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5215178" y="4719944"/>
            <a:ext cx="4019984" cy="3004938"/>
          </a:xfrm>
          <a:custGeom>
            <a:avLst/>
            <a:gdLst/>
            <a:ahLst/>
            <a:cxnLst/>
            <a:rect r="r" b="b" t="t" l="l"/>
            <a:pathLst>
              <a:path h="3004938" w="4019984">
                <a:moveTo>
                  <a:pt x="0" y="0"/>
                </a:moveTo>
                <a:lnTo>
                  <a:pt x="4019984" y="0"/>
                </a:lnTo>
                <a:lnTo>
                  <a:pt x="4019984" y="3004938"/>
                </a:lnTo>
                <a:lnTo>
                  <a:pt x="0" y="30049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0" y="3351744"/>
            <a:ext cx="7706936" cy="6935256"/>
          </a:xfrm>
          <a:custGeom>
            <a:avLst/>
            <a:gdLst/>
            <a:ahLst/>
            <a:cxnLst/>
            <a:rect r="r" b="b" t="t" l="l"/>
            <a:pathLst>
              <a:path h="6935256" w="7706936">
                <a:moveTo>
                  <a:pt x="0" y="0"/>
                </a:moveTo>
                <a:lnTo>
                  <a:pt x="7706936" y="0"/>
                </a:lnTo>
                <a:lnTo>
                  <a:pt x="7706936" y="6935256"/>
                </a:lnTo>
                <a:lnTo>
                  <a:pt x="0" y="6935256"/>
                </a:lnTo>
                <a:lnTo>
                  <a:pt x="0" y="0"/>
                </a:lnTo>
                <a:close/>
              </a:path>
            </a:pathLst>
          </a:custGeom>
          <a:blipFill>
            <a:blip r:embed="rId6">
              <a:extLst>
                <a:ext uri="{96DAC541-7B7A-43D3-8B79-37D633B846F1}">
                  <asvg:svgBlip xmlns:asvg="http://schemas.microsoft.com/office/drawing/2016/SVG/main" r:embed="rId7"/>
                </a:ext>
              </a:extLst>
            </a:blip>
            <a:stretch>
              <a:fillRect l="-4587" t="0" r="-3182" b="0"/>
            </a:stretch>
          </a:blipFill>
        </p:spPr>
      </p:sp>
      <p:sp>
        <p:nvSpPr>
          <p:cNvPr name="Freeform 5" id="5"/>
          <p:cNvSpPr/>
          <p:nvPr/>
        </p:nvSpPr>
        <p:spPr>
          <a:xfrm flipH="false" flipV="false" rot="0">
            <a:off x="9144000" y="7724882"/>
            <a:ext cx="4068523" cy="2034262"/>
          </a:xfrm>
          <a:custGeom>
            <a:avLst/>
            <a:gdLst/>
            <a:ahLst/>
            <a:cxnLst/>
            <a:rect r="r" b="b" t="t" l="l"/>
            <a:pathLst>
              <a:path h="2034262" w="4068523">
                <a:moveTo>
                  <a:pt x="0" y="0"/>
                </a:moveTo>
                <a:lnTo>
                  <a:pt x="4068523" y="0"/>
                </a:lnTo>
                <a:lnTo>
                  <a:pt x="4068523" y="2034262"/>
                </a:lnTo>
                <a:lnTo>
                  <a:pt x="0" y="20342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4374821" y="7724882"/>
            <a:ext cx="3389588" cy="2562118"/>
          </a:xfrm>
          <a:custGeom>
            <a:avLst/>
            <a:gdLst/>
            <a:ahLst/>
            <a:cxnLst/>
            <a:rect r="r" b="b" t="t" l="l"/>
            <a:pathLst>
              <a:path h="2562118" w="3389588">
                <a:moveTo>
                  <a:pt x="0" y="0"/>
                </a:moveTo>
                <a:lnTo>
                  <a:pt x="3389588" y="0"/>
                </a:lnTo>
                <a:lnTo>
                  <a:pt x="3389588" y="2562118"/>
                </a:lnTo>
                <a:lnTo>
                  <a:pt x="0" y="2562118"/>
                </a:lnTo>
                <a:lnTo>
                  <a:pt x="0" y="0"/>
                </a:lnTo>
                <a:close/>
              </a:path>
            </a:pathLst>
          </a:custGeom>
          <a:blipFill>
            <a:blip r:embed="rId10">
              <a:extLst>
                <a:ext uri="{96DAC541-7B7A-43D3-8B79-37D633B846F1}">
                  <asvg:svgBlip xmlns:asvg="http://schemas.microsoft.com/office/drawing/2016/SVG/main" r:embed="rId11"/>
                </a:ext>
              </a:extLst>
            </a:blip>
            <a:stretch>
              <a:fillRect l="0" t="0" r="0" b="-15759"/>
            </a:stretch>
          </a:blipFill>
        </p:spPr>
      </p:sp>
      <p:sp>
        <p:nvSpPr>
          <p:cNvPr name="Freeform 7" id="7"/>
          <p:cNvSpPr/>
          <p:nvPr/>
        </p:nvSpPr>
        <p:spPr>
          <a:xfrm flipH="true" flipV="false" rot="0">
            <a:off x="7373950" y="9234105"/>
            <a:ext cx="7677280" cy="1050079"/>
          </a:xfrm>
          <a:custGeom>
            <a:avLst/>
            <a:gdLst/>
            <a:ahLst/>
            <a:cxnLst/>
            <a:rect r="r" b="b" t="t" l="l"/>
            <a:pathLst>
              <a:path h="1050079" w="7677280">
                <a:moveTo>
                  <a:pt x="7677281" y="0"/>
                </a:moveTo>
                <a:lnTo>
                  <a:pt x="0" y="0"/>
                </a:lnTo>
                <a:lnTo>
                  <a:pt x="0" y="1050078"/>
                </a:lnTo>
                <a:lnTo>
                  <a:pt x="7677281" y="1050078"/>
                </a:lnTo>
                <a:lnTo>
                  <a:pt x="7677281" y="0"/>
                </a:lnTo>
                <a:close/>
              </a:path>
            </a:pathLst>
          </a:custGeom>
          <a:blipFill>
            <a:blip r:embed="rId12">
              <a:extLst>
                <a:ext uri="{96DAC541-7B7A-43D3-8B79-37D633B846F1}">
                  <asvg:svgBlip xmlns:asvg="http://schemas.microsoft.com/office/drawing/2016/SVG/main" r:embed="rId13"/>
                </a:ext>
              </a:extLst>
            </a:blip>
            <a:stretch>
              <a:fillRect l="0" t="0" r="-1316" b="0"/>
            </a:stretch>
          </a:blipFill>
        </p:spPr>
      </p:sp>
      <p:sp>
        <p:nvSpPr>
          <p:cNvPr name="TextBox 8" id="8"/>
          <p:cNvSpPr txBox="true"/>
          <p:nvPr/>
        </p:nvSpPr>
        <p:spPr>
          <a:xfrm rot="0">
            <a:off x="5914909" y="2591689"/>
            <a:ext cx="11849500" cy="3838575"/>
          </a:xfrm>
          <a:prstGeom prst="rect">
            <a:avLst/>
          </a:prstGeom>
        </p:spPr>
        <p:txBody>
          <a:bodyPr anchor="t" rtlCol="false" tIns="0" lIns="0" bIns="0" rIns="0">
            <a:spAutoFit/>
          </a:bodyPr>
          <a:lstStyle/>
          <a:p>
            <a:pPr algn="l">
              <a:lnSpc>
                <a:spcPts val="9405"/>
              </a:lnSpc>
            </a:pPr>
            <a:r>
              <a:rPr lang="en-US" sz="9900">
                <a:solidFill>
                  <a:srgbClr val="81EB86"/>
                </a:solidFill>
                <a:latin typeface="Pixellet TH"/>
                <a:ea typeface="Pixellet TH"/>
                <a:cs typeface="Pixellet TH"/>
                <a:sym typeface="Pixellet TH"/>
              </a:rPr>
              <a:t>DATA ANALYSIS CLASSIFICATION BREAST CANCER </a:t>
            </a:r>
          </a:p>
        </p:txBody>
      </p:sp>
      <p:sp>
        <p:nvSpPr>
          <p:cNvPr name="Freeform 9" id="9"/>
          <p:cNvSpPr/>
          <p:nvPr/>
        </p:nvSpPr>
        <p:spPr>
          <a:xfrm flipH="false" flipV="false" rot="0">
            <a:off x="14730886" y="-246674"/>
            <a:ext cx="3739041" cy="2112558"/>
          </a:xfrm>
          <a:custGeom>
            <a:avLst/>
            <a:gdLst/>
            <a:ahLst/>
            <a:cxnLst/>
            <a:rect r="r" b="b" t="t" l="l"/>
            <a:pathLst>
              <a:path h="2112558" w="3739041">
                <a:moveTo>
                  <a:pt x="0" y="0"/>
                </a:moveTo>
                <a:lnTo>
                  <a:pt x="3739040" y="0"/>
                </a:lnTo>
                <a:lnTo>
                  <a:pt x="3739040" y="2112558"/>
                </a:lnTo>
                <a:lnTo>
                  <a:pt x="0" y="21125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1806632" y="1028700"/>
            <a:ext cx="5452668" cy="470293"/>
          </a:xfrm>
          <a:custGeom>
            <a:avLst/>
            <a:gdLst/>
            <a:ahLst/>
            <a:cxnLst/>
            <a:rect r="r" b="b" t="t" l="l"/>
            <a:pathLst>
              <a:path h="470293" w="5452668">
                <a:moveTo>
                  <a:pt x="0" y="0"/>
                </a:moveTo>
                <a:lnTo>
                  <a:pt x="5452668" y="0"/>
                </a:lnTo>
                <a:lnTo>
                  <a:pt x="5452668" y="470293"/>
                </a:lnTo>
                <a:lnTo>
                  <a:pt x="0" y="47029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TextBox 11" id="11"/>
          <p:cNvSpPr txBox="true"/>
          <p:nvPr/>
        </p:nvSpPr>
        <p:spPr>
          <a:xfrm rot="0">
            <a:off x="7947146" y="1856359"/>
            <a:ext cx="9312154" cy="687705"/>
          </a:xfrm>
          <a:prstGeom prst="rect">
            <a:avLst/>
          </a:prstGeom>
        </p:spPr>
        <p:txBody>
          <a:bodyPr anchor="t" rtlCol="false" tIns="0" lIns="0" bIns="0" rIns="0">
            <a:spAutoFit/>
          </a:bodyPr>
          <a:lstStyle/>
          <a:p>
            <a:pPr algn="r">
              <a:lnSpc>
                <a:spcPts val="5309"/>
              </a:lnSpc>
            </a:pPr>
            <a:r>
              <a:rPr lang="en-US" b="true" sz="4499">
                <a:solidFill>
                  <a:srgbClr val="67FEF2"/>
                </a:solidFill>
                <a:latin typeface="TT Squares Bold"/>
                <a:ea typeface="TT Squares Bold"/>
                <a:cs typeface="TT Squares Bold"/>
                <a:sym typeface="TT Squares Bold"/>
              </a:rPr>
              <a:t>DIGITAL SKILL FAIR 36</a:t>
            </a:r>
          </a:p>
        </p:txBody>
      </p:sp>
      <p:sp>
        <p:nvSpPr>
          <p:cNvPr name="TextBox 12" id="12"/>
          <p:cNvSpPr txBox="true"/>
          <p:nvPr/>
        </p:nvSpPr>
        <p:spPr>
          <a:xfrm rot="0">
            <a:off x="-1236822" y="9381954"/>
            <a:ext cx="9312154" cy="716280"/>
          </a:xfrm>
          <a:prstGeom prst="rect">
            <a:avLst/>
          </a:prstGeom>
        </p:spPr>
        <p:txBody>
          <a:bodyPr anchor="t" rtlCol="false" tIns="0" lIns="0" bIns="0" rIns="0">
            <a:spAutoFit/>
          </a:bodyPr>
          <a:lstStyle/>
          <a:p>
            <a:pPr algn="r">
              <a:lnSpc>
                <a:spcPts val="5309"/>
              </a:lnSpc>
            </a:pPr>
            <a:r>
              <a:rPr lang="en-US" b="true" sz="4499">
                <a:solidFill>
                  <a:srgbClr val="67FEF2"/>
                </a:solidFill>
                <a:latin typeface="Poppins Bold"/>
                <a:ea typeface="Poppins Bold"/>
                <a:cs typeface="Poppins Bold"/>
                <a:sym typeface="Poppins Bold"/>
              </a:rPr>
              <a:t>KHOIRUNNISA LARASATI</a:t>
            </a:r>
          </a:p>
        </p:txBody>
      </p:sp>
      <p:pic>
        <p:nvPicPr>
          <p:cNvPr name="Picture 13" id="13">
            <a:hlinkClick action="ppaction://media"/>
          </p:cNvPr>
          <p:cNvPicPr>
            <a:picLocks noChangeAspect="true"/>
          </p:cNvPicPr>
          <p:nvPr>
            <a:audioFile r:link="rId20"/>
            <p:extLst>
              <p:ext uri="{DAA4B4D4-6D71-4841-9C94-3DE7FCFB9230}">
                <p14:media xmlns:p14="http://schemas.microsoft.com/office/powerpoint/2010/main" r:embed="rId19"/>
              </p:ext>
            </p:extLst>
          </p:nvPr>
        </p:nvPicPr>
        <p:blipFill>
          <a:blip r:embed="rId18"/>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13"/>
                </p:tgtEl>
              </p:cBhvr>
            </p:cmd>
            <p:audio>
              <p:cMediaNode vol="100000" showWhenStopped="false">
                <p:cTn/>
                <p:tgtEl>
                  <p:spTgt spid="13"/>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401854" y="1979130"/>
            <a:ext cx="11912943" cy="7087192"/>
          </a:xfrm>
          <a:custGeom>
            <a:avLst/>
            <a:gdLst/>
            <a:ahLst/>
            <a:cxnLst/>
            <a:rect r="r" b="b" t="t" l="l"/>
            <a:pathLst>
              <a:path h="7087192" w="11912943">
                <a:moveTo>
                  <a:pt x="0" y="0"/>
                </a:moveTo>
                <a:lnTo>
                  <a:pt x="11912944" y="0"/>
                </a:lnTo>
                <a:lnTo>
                  <a:pt x="11912944" y="7087192"/>
                </a:lnTo>
                <a:lnTo>
                  <a:pt x="0" y="7087192"/>
                </a:lnTo>
                <a:lnTo>
                  <a:pt x="0" y="0"/>
                </a:lnTo>
                <a:close/>
              </a:path>
            </a:pathLst>
          </a:custGeom>
          <a:blipFill>
            <a:blip r:embed="rId10"/>
            <a:stretch>
              <a:fillRect l="0" t="0" r="0" b="0"/>
            </a:stretch>
          </a:blipFill>
        </p:spPr>
      </p:sp>
      <p:sp>
        <p:nvSpPr>
          <p:cNvPr name="TextBox 7" id="7"/>
          <p:cNvSpPr txBox="true"/>
          <p:nvPr/>
        </p:nvSpPr>
        <p:spPr>
          <a:xfrm rot="0">
            <a:off x="3051463" y="550860"/>
            <a:ext cx="15803269" cy="984255"/>
          </a:xfrm>
          <a:prstGeom prst="rect">
            <a:avLst/>
          </a:prstGeom>
        </p:spPr>
        <p:txBody>
          <a:bodyPr anchor="t" rtlCol="false" tIns="0" lIns="0" bIns="0" rIns="0">
            <a:spAutoFit/>
          </a:bodyPr>
          <a:lstStyle/>
          <a:p>
            <a:pPr algn="l">
              <a:lnSpc>
                <a:spcPts val="6365"/>
              </a:lnSpc>
              <a:spcBef>
                <a:spcPct val="0"/>
              </a:spcBef>
            </a:pPr>
            <a:r>
              <a:rPr lang="en-US" sz="6700">
                <a:solidFill>
                  <a:srgbClr val="81EB86"/>
                </a:solidFill>
                <a:latin typeface="Pixellet TH"/>
                <a:ea typeface="Pixellet TH"/>
                <a:cs typeface="Pixellet TH"/>
                <a:sym typeface="Pixellet TH"/>
              </a:rPr>
              <a:t>5. DATA SPLITTING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218026" y="2144223"/>
            <a:ext cx="13139481" cy="6312992"/>
          </a:xfrm>
          <a:custGeom>
            <a:avLst/>
            <a:gdLst/>
            <a:ahLst/>
            <a:cxnLst/>
            <a:rect r="r" b="b" t="t" l="l"/>
            <a:pathLst>
              <a:path h="6312992" w="13139481">
                <a:moveTo>
                  <a:pt x="0" y="0"/>
                </a:moveTo>
                <a:lnTo>
                  <a:pt x="13139482" y="0"/>
                </a:lnTo>
                <a:lnTo>
                  <a:pt x="13139482" y="6312992"/>
                </a:lnTo>
                <a:lnTo>
                  <a:pt x="0" y="6312992"/>
                </a:lnTo>
                <a:lnTo>
                  <a:pt x="0" y="0"/>
                </a:lnTo>
                <a:close/>
              </a:path>
            </a:pathLst>
          </a:custGeom>
          <a:blipFill>
            <a:blip r:embed="rId10"/>
            <a:stretch>
              <a:fillRect l="0" t="0" r="0" b="0"/>
            </a:stretch>
          </a:blipFill>
        </p:spPr>
      </p:sp>
      <p:sp>
        <p:nvSpPr>
          <p:cNvPr name="TextBox 7" id="7"/>
          <p:cNvSpPr txBox="true"/>
          <p:nvPr/>
        </p:nvSpPr>
        <p:spPr>
          <a:xfrm rot="0">
            <a:off x="3051463" y="550860"/>
            <a:ext cx="15803269" cy="984255"/>
          </a:xfrm>
          <a:prstGeom prst="rect">
            <a:avLst/>
          </a:prstGeom>
        </p:spPr>
        <p:txBody>
          <a:bodyPr anchor="t" rtlCol="false" tIns="0" lIns="0" bIns="0" rIns="0">
            <a:spAutoFit/>
          </a:bodyPr>
          <a:lstStyle/>
          <a:p>
            <a:pPr algn="l">
              <a:lnSpc>
                <a:spcPts val="6365"/>
              </a:lnSpc>
              <a:spcBef>
                <a:spcPct val="0"/>
              </a:spcBef>
            </a:pPr>
            <a:r>
              <a:rPr lang="en-US" sz="6700">
                <a:solidFill>
                  <a:srgbClr val="81EB86"/>
                </a:solidFill>
                <a:latin typeface="Pixellet TH"/>
                <a:ea typeface="Pixellet TH"/>
                <a:cs typeface="Pixellet TH"/>
                <a:sym typeface="Pixellet TH"/>
              </a:rPr>
              <a:t>6. MODEL TRAINING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332971" y="1769107"/>
            <a:ext cx="13021750" cy="7489193"/>
          </a:xfrm>
          <a:custGeom>
            <a:avLst/>
            <a:gdLst/>
            <a:ahLst/>
            <a:cxnLst/>
            <a:rect r="r" b="b" t="t" l="l"/>
            <a:pathLst>
              <a:path h="7489193" w="13021750">
                <a:moveTo>
                  <a:pt x="0" y="0"/>
                </a:moveTo>
                <a:lnTo>
                  <a:pt x="13021750" y="0"/>
                </a:lnTo>
                <a:lnTo>
                  <a:pt x="13021750" y="7489193"/>
                </a:lnTo>
                <a:lnTo>
                  <a:pt x="0" y="7489193"/>
                </a:lnTo>
                <a:lnTo>
                  <a:pt x="0" y="0"/>
                </a:lnTo>
                <a:close/>
              </a:path>
            </a:pathLst>
          </a:custGeom>
          <a:blipFill>
            <a:blip r:embed="rId10"/>
            <a:stretch>
              <a:fillRect l="0" t="0" r="0" b="0"/>
            </a:stretch>
          </a:blipFill>
        </p:spPr>
      </p:sp>
      <p:sp>
        <p:nvSpPr>
          <p:cNvPr name="TextBox 7" id="7"/>
          <p:cNvSpPr txBox="true"/>
          <p:nvPr/>
        </p:nvSpPr>
        <p:spPr>
          <a:xfrm rot="0">
            <a:off x="3051463" y="550860"/>
            <a:ext cx="15803269" cy="984255"/>
          </a:xfrm>
          <a:prstGeom prst="rect">
            <a:avLst/>
          </a:prstGeom>
        </p:spPr>
        <p:txBody>
          <a:bodyPr anchor="t" rtlCol="false" tIns="0" lIns="0" bIns="0" rIns="0">
            <a:spAutoFit/>
          </a:bodyPr>
          <a:lstStyle/>
          <a:p>
            <a:pPr algn="l">
              <a:lnSpc>
                <a:spcPts val="6365"/>
              </a:lnSpc>
              <a:spcBef>
                <a:spcPct val="0"/>
              </a:spcBef>
            </a:pPr>
            <a:r>
              <a:rPr lang="en-US" sz="6700">
                <a:solidFill>
                  <a:srgbClr val="81EB86"/>
                </a:solidFill>
                <a:latin typeface="Pixellet TH"/>
                <a:ea typeface="Pixellet TH"/>
                <a:cs typeface="Pixellet TH"/>
                <a:sym typeface="Pixellet TH"/>
              </a:rPr>
              <a:t>7. FEATURE IMPORTANCE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294360" y="1876573"/>
            <a:ext cx="14156676" cy="6848292"/>
          </a:xfrm>
          <a:custGeom>
            <a:avLst/>
            <a:gdLst/>
            <a:ahLst/>
            <a:cxnLst/>
            <a:rect r="r" b="b" t="t" l="l"/>
            <a:pathLst>
              <a:path h="6848292" w="14156676">
                <a:moveTo>
                  <a:pt x="0" y="0"/>
                </a:moveTo>
                <a:lnTo>
                  <a:pt x="14156676" y="0"/>
                </a:lnTo>
                <a:lnTo>
                  <a:pt x="14156676" y="6848292"/>
                </a:lnTo>
                <a:lnTo>
                  <a:pt x="0" y="6848292"/>
                </a:lnTo>
                <a:lnTo>
                  <a:pt x="0" y="0"/>
                </a:lnTo>
                <a:close/>
              </a:path>
            </a:pathLst>
          </a:custGeom>
          <a:blipFill>
            <a:blip r:embed="rId10"/>
            <a:stretch>
              <a:fillRect l="0" t="0" r="0" b="0"/>
            </a:stretch>
          </a:blipFill>
        </p:spPr>
      </p:sp>
      <p:sp>
        <p:nvSpPr>
          <p:cNvPr name="TextBox 7" id="7"/>
          <p:cNvSpPr txBox="true"/>
          <p:nvPr/>
        </p:nvSpPr>
        <p:spPr>
          <a:xfrm rot="0">
            <a:off x="3051463" y="550860"/>
            <a:ext cx="15803269" cy="984255"/>
          </a:xfrm>
          <a:prstGeom prst="rect">
            <a:avLst/>
          </a:prstGeom>
        </p:spPr>
        <p:txBody>
          <a:bodyPr anchor="t" rtlCol="false" tIns="0" lIns="0" bIns="0" rIns="0">
            <a:spAutoFit/>
          </a:bodyPr>
          <a:lstStyle/>
          <a:p>
            <a:pPr algn="l">
              <a:lnSpc>
                <a:spcPts val="6365"/>
              </a:lnSpc>
              <a:spcBef>
                <a:spcPct val="0"/>
              </a:spcBef>
            </a:pPr>
            <a:r>
              <a:rPr lang="en-US" sz="6700">
                <a:solidFill>
                  <a:srgbClr val="81EB86"/>
                </a:solidFill>
                <a:latin typeface="Pixellet TH"/>
                <a:ea typeface="Pixellet TH"/>
                <a:cs typeface="Pixellet TH"/>
                <a:sym typeface="Pixellet TH"/>
              </a:rPr>
              <a:t>7. FEATURE IMPORTANCE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70029" y="2138532"/>
            <a:ext cx="7400414" cy="6078285"/>
          </a:xfrm>
          <a:custGeom>
            <a:avLst/>
            <a:gdLst/>
            <a:ahLst/>
            <a:cxnLst/>
            <a:rect r="r" b="b" t="t" l="l"/>
            <a:pathLst>
              <a:path h="6078285" w="7400414">
                <a:moveTo>
                  <a:pt x="0" y="0"/>
                </a:moveTo>
                <a:lnTo>
                  <a:pt x="7400414" y="0"/>
                </a:lnTo>
                <a:lnTo>
                  <a:pt x="7400414" y="6078284"/>
                </a:lnTo>
                <a:lnTo>
                  <a:pt x="0" y="6078284"/>
                </a:lnTo>
                <a:lnTo>
                  <a:pt x="0" y="0"/>
                </a:lnTo>
                <a:close/>
              </a:path>
            </a:pathLst>
          </a:custGeom>
          <a:blipFill>
            <a:blip r:embed="rId10"/>
            <a:stretch>
              <a:fillRect l="0" t="0" r="-23652" b="0"/>
            </a:stretch>
          </a:blipFill>
        </p:spPr>
      </p:sp>
      <p:sp>
        <p:nvSpPr>
          <p:cNvPr name="Freeform 7" id="7"/>
          <p:cNvSpPr/>
          <p:nvPr/>
        </p:nvSpPr>
        <p:spPr>
          <a:xfrm flipH="false" flipV="false" rot="0">
            <a:off x="8210448" y="1863214"/>
            <a:ext cx="9048852" cy="8148468"/>
          </a:xfrm>
          <a:custGeom>
            <a:avLst/>
            <a:gdLst/>
            <a:ahLst/>
            <a:cxnLst/>
            <a:rect r="r" b="b" t="t" l="l"/>
            <a:pathLst>
              <a:path h="8148468" w="9048852">
                <a:moveTo>
                  <a:pt x="0" y="0"/>
                </a:moveTo>
                <a:lnTo>
                  <a:pt x="9048852" y="0"/>
                </a:lnTo>
                <a:lnTo>
                  <a:pt x="9048852" y="8148468"/>
                </a:lnTo>
                <a:lnTo>
                  <a:pt x="0" y="8148468"/>
                </a:lnTo>
                <a:lnTo>
                  <a:pt x="0" y="0"/>
                </a:lnTo>
                <a:close/>
              </a:path>
            </a:pathLst>
          </a:custGeom>
          <a:blipFill>
            <a:blip r:embed="rId11"/>
            <a:stretch>
              <a:fillRect l="0" t="0" r="0" b="0"/>
            </a:stretch>
          </a:blipFill>
        </p:spPr>
      </p:sp>
      <p:sp>
        <p:nvSpPr>
          <p:cNvPr name="TextBox 8" id="8"/>
          <p:cNvSpPr txBox="true"/>
          <p:nvPr/>
        </p:nvSpPr>
        <p:spPr>
          <a:xfrm rot="0">
            <a:off x="3051463" y="550860"/>
            <a:ext cx="15803269" cy="984255"/>
          </a:xfrm>
          <a:prstGeom prst="rect">
            <a:avLst/>
          </a:prstGeom>
        </p:spPr>
        <p:txBody>
          <a:bodyPr anchor="t" rtlCol="false" tIns="0" lIns="0" bIns="0" rIns="0">
            <a:spAutoFit/>
          </a:bodyPr>
          <a:lstStyle/>
          <a:p>
            <a:pPr algn="l">
              <a:lnSpc>
                <a:spcPts val="6365"/>
              </a:lnSpc>
              <a:spcBef>
                <a:spcPct val="0"/>
              </a:spcBef>
            </a:pPr>
            <a:r>
              <a:rPr lang="en-US" sz="6700">
                <a:solidFill>
                  <a:srgbClr val="81EB86"/>
                </a:solidFill>
                <a:latin typeface="Pixellet TH"/>
                <a:ea typeface="Pixellet TH"/>
                <a:cs typeface="Pixellet TH"/>
                <a:sym typeface="Pixellet TH"/>
              </a:rPr>
              <a:t>8. MODEL EVALUATION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482334" y="301057"/>
            <a:ext cx="15803269" cy="984255"/>
          </a:xfrm>
          <a:prstGeom prst="rect">
            <a:avLst/>
          </a:prstGeom>
        </p:spPr>
        <p:txBody>
          <a:bodyPr anchor="t" rtlCol="false" tIns="0" lIns="0" bIns="0" rIns="0">
            <a:spAutoFit/>
          </a:bodyPr>
          <a:lstStyle/>
          <a:p>
            <a:pPr algn="l">
              <a:lnSpc>
                <a:spcPts val="6365"/>
              </a:lnSpc>
              <a:spcBef>
                <a:spcPct val="0"/>
              </a:spcBef>
            </a:pPr>
            <a:r>
              <a:rPr lang="en-US" sz="6700">
                <a:solidFill>
                  <a:srgbClr val="81EB86"/>
                </a:solidFill>
                <a:latin typeface="Pixellet TH"/>
                <a:ea typeface="Pixellet TH"/>
                <a:cs typeface="Pixellet TH"/>
                <a:sym typeface="Pixellet TH"/>
              </a:rPr>
              <a:t>9. CONCLUSION</a:t>
            </a:r>
          </a:p>
        </p:txBody>
      </p:sp>
      <p:sp>
        <p:nvSpPr>
          <p:cNvPr name="TextBox 6" id="6"/>
          <p:cNvSpPr txBox="true"/>
          <p:nvPr/>
        </p:nvSpPr>
        <p:spPr>
          <a:xfrm rot="0">
            <a:off x="270029" y="1543051"/>
            <a:ext cx="17790499" cy="7715249"/>
          </a:xfrm>
          <a:prstGeom prst="rect">
            <a:avLst/>
          </a:prstGeom>
        </p:spPr>
        <p:txBody>
          <a:bodyPr anchor="t" rtlCol="false" tIns="0" lIns="0" bIns="0" rIns="0">
            <a:spAutoFit/>
          </a:bodyPr>
          <a:lstStyle/>
          <a:p>
            <a:pPr algn="just">
              <a:lnSpc>
                <a:spcPts val="3920"/>
              </a:lnSpc>
            </a:pPr>
            <a:r>
              <a:rPr lang="en-US" sz="2800">
                <a:solidFill>
                  <a:srgbClr val="81EB86"/>
                </a:solidFill>
                <a:latin typeface="Open Sans"/>
                <a:ea typeface="Open Sans"/>
                <a:cs typeface="Open Sans"/>
                <a:sym typeface="Open Sans"/>
              </a:rPr>
              <a:t>Berdasarkan hasil evaluasi berbagai algoritma klasifikasi pada dataset yang digunakan, berikut adalah analisis dari metrik Accuracy, Precision, Recall, dan F1-Score:</a:t>
            </a:r>
          </a:p>
          <a:p>
            <a:pPr algn="just" marL="690890" indent="-345445" lvl="1">
              <a:lnSpc>
                <a:spcPts val="4480"/>
              </a:lnSpc>
              <a:buAutoNum type="arabicPeriod" startAt="1"/>
            </a:pPr>
            <a:r>
              <a:rPr lang="en-US" sz="3200">
                <a:solidFill>
                  <a:srgbClr val="81EB86"/>
                </a:solidFill>
                <a:latin typeface="Open Sans"/>
                <a:ea typeface="Open Sans"/>
                <a:cs typeface="Open Sans"/>
                <a:sym typeface="Open Sans"/>
              </a:rPr>
              <a:t>Naive Bayes (NB) memiliki performa terbaik dengan akurasi tertinggi (0.973684) dan F1-score tertinggi (0.979310), menunjukkan model ini mampu mengklasifikasikan data dengan sangat baik.</a:t>
            </a:r>
          </a:p>
          <a:p>
            <a:pPr algn="just" marL="690890" indent="-345445" lvl="1">
              <a:lnSpc>
                <a:spcPts val="4480"/>
              </a:lnSpc>
              <a:buAutoNum type="arabicPeriod" startAt="1"/>
            </a:pPr>
            <a:r>
              <a:rPr lang="en-US" sz="3200">
                <a:solidFill>
                  <a:srgbClr val="81EB86"/>
                </a:solidFill>
                <a:latin typeface="Open Sans"/>
                <a:ea typeface="Open Sans"/>
                <a:cs typeface="Open Sans"/>
                <a:sym typeface="Open Sans"/>
              </a:rPr>
              <a:t>Random Forest (RF) juga menunjukkan performa tinggi dengan akurasi 0.964912 dan F1-score 0.972222, menjadikannya pilihan yang sangat baik untuk klasifikasi.</a:t>
            </a:r>
          </a:p>
          <a:p>
            <a:pPr algn="just" marL="690890" indent="-345445" lvl="1">
              <a:lnSpc>
                <a:spcPts val="4480"/>
              </a:lnSpc>
              <a:buAutoNum type="arabicPeriod" startAt="1"/>
            </a:pPr>
            <a:r>
              <a:rPr lang="en-US" sz="3200">
                <a:solidFill>
                  <a:srgbClr val="81EB86"/>
                </a:solidFill>
                <a:latin typeface="Open Sans"/>
                <a:ea typeface="Open Sans"/>
                <a:cs typeface="Open Sans"/>
                <a:sym typeface="Open Sans"/>
              </a:rPr>
              <a:t>K-Nearest Neighbors (KNN) memiliki akurasi 0.956140 dengan Recall 1.0, menandakan model ini sangat baik dalam menangkap semua sampel positif tanpa kesalahan.</a:t>
            </a:r>
          </a:p>
          <a:p>
            <a:pPr algn="just" marL="690890" indent="-345445" lvl="1">
              <a:lnSpc>
                <a:spcPts val="4480"/>
              </a:lnSpc>
              <a:buAutoNum type="arabicPeriod" startAt="1"/>
            </a:pPr>
            <a:r>
              <a:rPr lang="en-US" sz="3200">
                <a:solidFill>
                  <a:srgbClr val="81EB86"/>
                </a:solidFill>
                <a:latin typeface="Open Sans"/>
                <a:ea typeface="Open Sans"/>
                <a:cs typeface="Open Sans"/>
                <a:sym typeface="Open Sans"/>
              </a:rPr>
              <a:t>Support Vector Machine (SVM) dan Decision Tree (DT) memiliki akurasi 0.947368, yang sedikit lebih rendah dibandingkan model lainnya, tetapi tetap menunjukkan kinerja yang baik. Semua model memiliki Recall 1.0 atau mendekati, yang berarti model dapat mengenali semua sampel dari kelas positif dengan baik.</a:t>
            </a:r>
          </a:p>
          <a:p>
            <a:pPr algn="just">
              <a:lnSpc>
                <a:spcPts val="448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482334" y="301057"/>
            <a:ext cx="15803269" cy="984255"/>
          </a:xfrm>
          <a:prstGeom prst="rect">
            <a:avLst/>
          </a:prstGeom>
        </p:spPr>
        <p:txBody>
          <a:bodyPr anchor="t" rtlCol="false" tIns="0" lIns="0" bIns="0" rIns="0">
            <a:spAutoFit/>
          </a:bodyPr>
          <a:lstStyle/>
          <a:p>
            <a:pPr algn="l">
              <a:lnSpc>
                <a:spcPts val="6365"/>
              </a:lnSpc>
              <a:spcBef>
                <a:spcPct val="0"/>
              </a:spcBef>
            </a:pPr>
            <a:r>
              <a:rPr lang="en-US" sz="6700">
                <a:solidFill>
                  <a:srgbClr val="81EB86"/>
                </a:solidFill>
                <a:latin typeface="Pixellet TH"/>
                <a:ea typeface="Pixellet TH"/>
                <a:cs typeface="Pixellet TH"/>
                <a:sym typeface="Pixellet TH"/>
              </a:rPr>
              <a:t>9. CONCLUSION</a:t>
            </a:r>
          </a:p>
        </p:txBody>
      </p:sp>
      <p:sp>
        <p:nvSpPr>
          <p:cNvPr name="TextBox 6" id="6"/>
          <p:cNvSpPr txBox="true"/>
          <p:nvPr/>
        </p:nvSpPr>
        <p:spPr>
          <a:xfrm rot="0">
            <a:off x="270029" y="1435334"/>
            <a:ext cx="17790499" cy="3453129"/>
          </a:xfrm>
          <a:prstGeom prst="rect">
            <a:avLst/>
          </a:prstGeom>
        </p:spPr>
        <p:txBody>
          <a:bodyPr anchor="t" rtlCol="false" tIns="0" lIns="0" bIns="0" rIns="0">
            <a:spAutoFit/>
          </a:bodyPr>
          <a:lstStyle/>
          <a:p>
            <a:pPr algn="just" marL="604532" indent="-302266" lvl="1">
              <a:lnSpc>
                <a:spcPts val="3920"/>
              </a:lnSpc>
              <a:buFont typeface="Arial"/>
              <a:buChar char="•"/>
            </a:pPr>
            <a:r>
              <a:rPr lang="en-US" b="true" sz="2800">
                <a:solidFill>
                  <a:srgbClr val="81EB86"/>
                </a:solidFill>
                <a:latin typeface="Open Sans Bold"/>
                <a:ea typeface="Open Sans Bold"/>
                <a:cs typeface="Open Sans Bold"/>
                <a:sym typeface="Open Sans Bold"/>
              </a:rPr>
              <a:t>Naive Bayes (NB) dan Random Forest (RF) adalah model terbaik dalam eksperimen ini, dengan kombinasi akurasi tinggi dan keseimbangan antara Precision, Recall, serta F1-Score.</a:t>
            </a:r>
          </a:p>
          <a:p>
            <a:pPr algn="just" marL="604532" indent="-302266" lvl="1">
              <a:lnSpc>
                <a:spcPts val="3920"/>
              </a:lnSpc>
              <a:buFont typeface="Arial"/>
              <a:buChar char="•"/>
            </a:pPr>
            <a:r>
              <a:rPr lang="en-US" b="true" sz="2800">
                <a:solidFill>
                  <a:srgbClr val="81EB86"/>
                </a:solidFill>
                <a:latin typeface="Open Sans Bold"/>
                <a:ea typeface="Open Sans Bold"/>
                <a:cs typeface="Open Sans Bold"/>
                <a:sym typeface="Open Sans Bold"/>
              </a:rPr>
              <a:t>Jika tujuan utama adalah menghindari kesalahan klasifikasi, Naive Bayes (NB) menjadi pilihan terbaik.</a:t>
            </a:r>
          </a:p>
          <a:p>
            <a:pPr algn="just" marL="604532" indent="-302266" lvl="1">
              <a:lnSpc>
                <a:spcPts val="3920"/>
              </a:lnSpc>
              <a:buFont typeface="Arial"/>
              <a:buChar char="•"/>
            </a:pPr>
            <a:r>
              <a:rPr lang="en-US" b="true" sz="2800">
                <a:solidFill>
                  <a:srgbClr val="81EB86"/>
                </a:solidFill>
                <a:latin typeface="Open Sans Bold"/>
                <a:ea typeface="Open Sans Bold"/>
                <a:cs typeface="Open Sans Bold"/>
                <a:sym typeface="Open Sans Bold"/>
              </a:rPr>
              <a:t>Namun, jika dibutuhkan model yang lebih fleksibel dan dapat menangani data lebih kompleks, Random Forest (RF) dapat menjadi alternatif yang baik.</a:t>
            </a:r>
          </a:p>
          <a:p>
            <a:pPr algn="just">
              <a:lnSpc>
                <a:spcPts val="392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0"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0"/>
            <a:ext cx="3419255" cy="3102974"/>
          </a:xfrm>
          <a:custGeom>
            <a:avLst/>
            <a:gdLst/>
            <a:ahLst/>
            <a:cxnLst/>
            <a:rect r="r" b="b" t="t" l="l"/>
            <a:pathLst>
              <a:path h="3102974" w="3419255">
                <a:moveTo>
                  <a:pt x="0" y="3102974"/>
                </a:moveTo>
                <a:lnTo>
                  <a:pt x="3419255" y="3102974"/>
                </a:lnTo>
                <a:lnTo>
                  <a:pt x="3419255" y="0"/>
                </a:lnTo>
                <a:lnTo>
                  <a:pt x="0" y="0"/>
                </a:lnTo>
                <a:lnTo>
                  <a:pt x="0"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7753283" y="2588409"/>
            <a:ext cx="2781434" cy="1029131"/>
          </a:xfrm>
          <a:custGeom>
            <a:avLst/>
            <a:gdLst/>
            <a:ahLst/>
            <a:cxnLst/>
            <a:rect r="r" b="b" t="t" l="l"/>
            <a:pathLst>
              <a:path h="1029131" w="2781434">
                <a:moveTo>
                  <a:pt x="0" y="0"/>
                </a:moveTo>
                <a:lnTo>
                  <a:pt x="2781434" y="0"/>
                </a:lnTo>
                <a:lnTo>
                  <a:pt x="2781434" y="1029131"/>
                </a:lnTo>
                <a:lnTo>
                  <a:pt x="0" y="10291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977171" y="7062651"/>
            <a:ext cx="2333658" cy="878039"/>
          </a:xfrm>
          <a:custGeom>
            <a:avLst/>
            <a:gdLst/>
            <a:ahLst/>
            <a:cxnLst/>
            <a:rect r="r" b="b" t="t" l="l"/>
            <a:pathLst>
              <a:path h="878039" w="2333658">
                <a:moveTo>
                  <a:pt x="0" y="0"/>
                </a:moveTo>
                <a:lnTo>
                  <a:pt x="2333658" y="0"/>
                </a:lnTo>
                <a:lnTo>
                  <a:pt x="2333658" y="878039"/>
                </a:lnTo>
                <a:lnTo>
                  <a:pt x="0" y="87803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379838" y="3432179"/>
            <a:ext cx="9528324" cy="3479792"/>
          </a:xfrm>
          <a:prstGeom prst="rect">
            <a:avLst/>
          </a:prstGeom>
        </p:spPr>
        <p:txBody>
          <a:bodyPr anchor="t" rtlCol="false" tIns="0" lIns="0" bIns="0" rIns="0">
            <a:spAutoFit/>
          </a:bodyPr>
          <a:lstStyle/>
          <a:p>
            <a:pPr algn="ctr" marL="0" indent="0" lvl="0">
              <a:lnSpc>
                <a:spcPts val="12349"/>
              </a:lnSpc>
              <a:spcBef>
                <a:spcPct val="0"/>
              </a:spcBef>
            </a:pPr>
            <a:r>
              <a:rPr lang="en-US" sz="12999">
                <a:solidFill>
                  <a:srgbClr val="81EB86"/>
                </a:solidFill>
                <a:latin typeface="Pixellet TH"/>
                <a:ea typeface="Pixellet TH"/>
                <a:cs typeface="Pixellet TH"/>
                <a:sym typeface="Pixellet TH"/>
              </a:rPr>
              <a:t>TERIMA KASIH</a:t>
            </a:r>
          </a:p>
        </p:txBody>
      </p:sp>
      <p:sp>
        <p:nvSpPr>
          <p:cNvPr name="Freeform 7" id="7"/>
          <p:cNvSpPr/>
          <p:nvPr/>
        </p:nvSpPr>
        <p:spPr>
          <a:xfrm flipH="true" flipV="false" rot="0">
            <a:off x="13533929" y="1028700"/>
            <a:ext cx="4048143" cy="12455825"/>
          </a:xfrm>
          <a:custGeom>
            <a:avLst/>
            <a:gdLst/>
            <a:ahLst/>
            <a:cxnLst/>
            <a:rect r="r" b="b" t="t" l="l"/>
            <a:pathLst>
              <a:path h="12455825" w="4048143">
                <a:moveTo>
                  <a:pt x="4048143" y="0"/>
                </a:moveTo>
                <a:lnTo>
                  <a:pt x="0" y="0"/>
                </a:lnTo>
                <a:lnTo>
                  <a:pt x="0" y="12455825"/>
                </a:lnTo>
                <a:lnTo>
                  <a:pt x="4048143" y="12455825"/>
                </a:lnTo>
                <a:lnTo>
                  <a:pt x="4048143"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7294530" y="193451"/>
            <a:ext cx="3153366" cy="1170687"/>
          </a:xfrm>
          <a:custGeom>
            <a:avLst/>
            <a:gdLst/>
            <a:ahLst/>
            <a:cxnLst/>
            <a:rect r="r" b="b" t="t" l="l"/>
            <a:pathLst>
              <a:path h="1170687" w="3153366">
                <a:moveTo>
                  <a:pt x="0" y="0"/>
                </a:moveTo>
                <a:lnTo>
                  <a:pt x="3153366" y="0"/>
                </a:lnTo>
                <a:lnTo>
                  <a:pt x="3153366" y="1170688"/>
                </a:lnTo>
                <a:lnTo>
                  <a:pt x="0" y="1170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0" y="0"/>
            <a:ext cx="3071301" cy="2787206"/>
          </a:xfrm>
          <a:custGeom>
            <a:avLst/>
            <a:gdLst/>
            <a:ahLst/>
            <a:cxnLst/>
            <a:rect r="r" b="b" t="t" l="l"/>
            <a:pathLst>
              <a:path h="2787206" w="3071301">
                <a:moveTo>
                  <a:pt x="0" y="2787206"/>
                </a:moveTo>
                <a:lnTo>
                  <a:pt x="3071301" y="2787206"/>
                </a:lnTo>
                <a:lnTo>
                  <a:pt x="3071301" y="0"/>
                </a:lnTo>
                <a:lnTo>
                  <a:pt x="0" y="0"/>
                </a:lnTo>
                <a:lnTo>
                  <a:pt x="0" y="2787206"/>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true" flipV="false" rot="0">
            <a:off x="15216699" y="7499794"/>
            <a:ext cx="3071301" cy="2787206"/>
          </a:xfrm>
          <a:custGeom>
            <a:avLst/>
            <a:gdLst/>
            <a:ahLst/>
            <a:cxnLst/>
            <a:rect r="r" b="b" t="t" l="l"/>
            <a:pathLst>
              <a:path h="2787206" w="3071301">
                <a:moveTo>
                  <a:pt x="3071301" y="0"/>
                </a:moveTo>
                <a:lnTo>
                  <a:pt x="0" y="0"/>
                </a:lnTo>
                <a:lnTo>
                  <a:pt x="0" y="2787206"/>
                </a:lnTo>
                <a:lnTo>
                  <a:pt x="3071301" y="2787206"/>
                </a:lnTo>
                <a:lnTo>
                  <a:pt x="3071301"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5" id="5"/>
          <p:cNvSpPr/>
          <p:nvPr/>
        </p:nvSpPr>
        <p:spPr>
          <a:xfrm flipH="false" flipV="false" rot="0">
            <a:off x="513628" y="8743735"/>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6" id="6"/>
          <p:cNvSpPr/>
          <p:nvPr/>
        </p:nvSpPr>
        <p:spPr>
          <a:xfrm flipH="true" flipV="true" rot="5400000">
            <a:off x="15968488" y="-473958"/>
            <a:ext cx="1972756" cy="2901112"/>
          </a:xfrm>
          <a:custGeom>
            <a:avLst/>
            <a:gdLst/>
            <a:ahLst/>
            <a:cxnLst/>
            <a:rect r="r" b="b" t="t" l="l"/>
            <a:pathLst>
              <a:path h="2901112" w="1972756">
                <a:moveTo>
                  <a:pt x="1972756" y="2901111"/>
                </a:moveTo>
                <a:lnTo>
                  <a:pt x="0" y="2901111"/>
                </a:lnTo>
                <a:lnTo>
                  <a:pt x="0" y="0"/>
                </a:lnTo>
                <a:lnTo>
                  <a:pt x="1972756" y="0"/>
                </a:lnTo>
                <a:lnTo>
                  <a:pt x="1972756" y="2901111"/>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7" id="7"/>
          <p:cNvSpPr/>
          <p:nvPr/>
        </p:nvSpPr>
        <p:spPr>
          <a:xfrm flipH="false" flipV="false" rot="0">
            <a:off x="14841330" y="7134271"/>
            <a:ext cx="750739" cy="751678"/>
          </a:xfrm>
          <a:custGeom>
            <a:avLst/>
            <a:gdLst/>
            <a:ahLst/>
            <a:cxnLst/>
            <a:rect r="r" b="b" t="t" l="l"/>
            <a:pathLst>
              <a:path h="751678" w="750739">
                <a:moveTo>
                  <a:pt x="0" y="0"/>
                </a:moveTo>
                <a:lnTo>
                  <a:pt x="750739" y="0"/>
                </a:lnTo>
                <a:lnTo>
                  <a:pt x="750739" y="751678"/>
                </a:lnTo>
                <a:lnTo>
                  <a:pt x="0" y="7516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8" id="8"/>
          <p:cNvSpPr/>
          <p:nvPr/>
        </p:nvSpPr>
        <p:spPr>
          <a:xfrm flipH="false" flipV="false" rot="0">
            <a:off x="15082333" y="1045719"/>
            <a:ext cx="2176967" cy="389133"/>
          </a:xfrm>
          <a:custGeom>
            <a:avLst/>
            <a:gdLst/>
            <a:ahLst/>
            <a:cxnLst/>
            <a:rect r="r" b="b" t="t" l="l"/>
            <a:pathLst>
              <a:path h="389133" w="2176967">
                <a:moveTo>
                  <a:pt x="0" y="0"/>
                </a:moveTo>
                <a:lnTo>
                  <a:pt x="2176967" y="0"/>
                </a:lnTo>
                <a:lnTo>
                  <a:pt x="2176967" y="389132"/>
                </a:lnTo>
                <a:lnTo>
                  <a:pt x="0" y="38913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9" id="9"/>
          <p:cNvSpPr/>
          <p:nvPr/>
        </p:nvSpPr>
        <p:spPr>
          <a:xfrm flipH="false" flipV="false" rot="0">
            <a:off x="14632533" y="1507168"/>
            <a:ext cx="2176967" cy="389133"/>
          </a:xfrm>
          <a:custGeom>
            <a:avLst/>
            <a:gdLst/>
            <a:ahLst/>
            <a:cxnLst/>
            <a:rect r="r" b="b" t="t" l="l"/>
            <a:pathLst>
              <a:path h="389133" w="2176967">
                <a:moveTo>
                  <a:pt x="0" y="0"/>
                </a:moveTo>
                <a:lnTo>
                  <a:pt x="2176967" y="0"/>
                </a:lnTo>
                <a:lnTo>
                  <a:pt x="2176967" y="389133"/>
                </a:lnTo>
                <a:lnTo>
                  <a:pt x="0" y="38913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0" id="10"/>
          <p:cNvSpPr txBox="true"/>
          <p:nvPr/>
        </p:nvSpPr>
        <p:spPr>
          <a:xfrm rot="0">
            <a:off x="5929463" y="604520"/>
            <a:ext cx="6052862" cy="424180"/>
          </a:xfrm>
          <a:prstGeom prst="rect">
            <a:avLst/>
          </a:prstGeom>
        </p:spPr>
        <p:txBody>
          <a:bodyPr anchor="t" rtlCol="false" tIns="0" lIns="0" bIns="0" rIns="0">
            <a:spAutoFit/>
          </a:bodyPr>
          <a:lstStyle/>
          <a:p>
            <a:pPr algn="ctr" marL="0" indent="0" lvl="1">
              <a:lnSpc>
                <a:spcPts val="3380"/>
              </a:lnSpc>
              <a:spcBef>
                <a:spcPct val="0"/>
              </a:spcBef>
            </a:pPr>
            <a:r>
              <a:rPr lang="en-US" b="true" sz="2600">
                <a:solidFill>
                  <a:srgbClr val="111747"/>
                </a:solidFill>
                <a:latin typeface="TT Squares Bold"/>
                <a:ea typeface="TT Squares Bold"/>
                <a:cs typeface="TT Squares Bold"/>
                <a:sym typeface="TT Squares Bold"/>
              </a:rPr>
              <a:t>DISCUSSION</a:t>
            </a:r>
          </a:p>
        </p:txBody>
      </p:sp>
      <p:grpSp>
        <p:nvGrpSpPr>
          <p:cNvPr name="Group 11" id="11"/>
          <p:cNvGrpSpPr/>
          <p:nvPr/>
        </p:nvGrpSpPr>
        <p:grpSpPr>
          <a:xfrm rot="0">
            <a:off x="898058" y="1627231"/>
            <a:ext cx="6548417" cy="1495719"/>
            <a:chOff x="0" y="0"/>
            <a:chExt cx="8731222" cy="1994292"/>
          </a:xfrm>
        </p:grpSpPr>
        <p:sp>
          <p:nvSpPr>
            <p:cNvPr name="Freeform 12" id="12"/>
            <p:cNvSpPr/>
            <p:nvPr/>
          </p:nvSpPr>
          <p:spPr>
            <a:xfrm flipH="false" flipV="false" rot="0">
              <a:off x="0" y="0"/>
              <a:ext cx="8731222" cy="1994292"/>
            </a:xfrm>
            <a:custGeom>
              <a:avLst/>
              <a:gdLst/>
              <a:ahLst/>
              <a:cxnLst/>
              <a:rect r="r" b="b" t="t" l="l"/>
              <a:pathLst>
                <a:path h="1994292" w="8731222">
                  <a:moveTo>
                    <a:pt x="0" y="0"/>
                  </a:moveTo>
                  <a:lnTo>
                    <a:pt x="8731222" y="0"/>
                  </a:lnTo>
                  <a:lnTo>
                    <a:pt x="8731222" y="1994292"/>
                  </a:lnTo>
                  <a:lnTo>
                    <a:pt x="0" y="1994292"/>
                  </a:lnTo>
                  <a:lnTo>
                    <a:pt x="0" y="0"/>
                  </a:lnTo>
                  <a:close/>
                </a:path>
              </a:pathLst>
            </a:custGeom>
            <a:blipFill>
              <a:blip r:embed="rId14">
                <a:extLst>
                  <a:ext uri="{96DAC541-7B7A-43D3-8B79-37D633B846F1}">
                    <asvg:svgBlip xmlns:asvg="http://schemas.microsoft.com/office/drawing/2016/SVG/main" r:embed="rId15"/>
                  </a:ext>
                </a:extLst>
              </a:blip>
              <a:stretch>
                <a:fillRect l="-14340" t="0" r="-14340" b="0"/>
              </a:stretch>
            </a:blipFill>
          </p:spPr>
        </p:sp>
        <p:sp>
          <p:nvSpPr>
            <p:cNvPr name="TextBox 13" id="13"/>
            <p:cNvSpPr txBox="true"/>
            <p:nvPr/>
          </p:nvSpPr>
          <p:spPr>
            <a:xfrm rot="0">
              <a:off x="92824" y="768546"/>
              <a:ext cx="6042124" cy="476250"/>
            </a:xfrm>
            <a:prstGeom prst="rect">
              <a:avLst/>
            </a:prstGeom>
          </p:spPr>
          <p:txBody>
            <a:bodyPr anchor="t" rtlCol="false" tIns="0" lIns="0" bIns="0" rIns="0">
              <a:spAutoFit/>
            </a:bodyPr>
            <a:lstStyle/>
            <a:p>
              <a:pPr algn="l" marL="539748" indent="-269874" lvl="1">
                <a:lnSpc>
                  <a:spcPts val="2699"/>
                </a:lnSpc>
                <a:buAutoNum type="arabicPeriod" startAt="1"/>
              </a:pPr>
              <a:r>
                <a:rPr lang="en-US" b="true" sz="2499">
                  <a:solidFill>
                    <a:srgbClr val="111747"/>
                  </a:solidFill>
                  <a:latin typeface="TT Squares Bold"/>
                  <a:ea typeface="TT Squares Bold"/>
                  <a:cs typeface="TT Squares Bold"/>
                  <a:sym typeface="TT Squares Bold"/>
                </a:rPr>
                <a:t>IMPORT LIBRARIES</a:t>
              </a:r>
            </a:p>
          </p:txBody>
        </p:sp>
      </p:grpSp>
      <p:grpSp>
        <p:nvGrpSpPr>
          <p:cNvPr name="Group 14" id="14"/>
          <p:cNvGrpSpPr/>
          <p:nvPr/>
        </p:nvGrpSpPr>
        <p:grpSpPr>
          <a:xfrm rot="0">
            <a:off x="898058" y="3358154"/>
            <a:ext cx="6548417" cy="1162344"/>
            <a:chOff x="0" y="0"/>
            <a:chExt cx="8731222" cy="1549792"/>
          </a:xfrm>
        </p:grpSpPr>
        <p:sp>
          <p:nvSpPr>
            <p:cNvPr name="Freeform 15" id="15"/>
            <p:cNvSpPr/>
            <p:nvPr/>
          </p:nvSpPr>
          <p:spPr>
            <a:xfrm flipH="false" flipV="false" rot="0">
              <a:off x="0" y="0"/>
              <a:ext cx="8731222" cy="1549792"/>
            </a:xfrm>
            <a:custGeom>
              <a:avLst/>
              <a:gdLst/>
              <a:ahLst/>
              <a:cxnLst/>
              <a:rect r="r" b="b" t="t" l="l"/>
              <a:pathLst>
                <a:path h="1549792" w="8731222">
                  <a:moveTo>
                    <a:pt x="0" y="0"/>
                  </a:moveTo>
                  <a:lnTo>
                    <a:pt x="8731222" y="0"/>
                  </a:lnTo>
                  <a:lnTo>
                    <a:pt x="8731222" y="1549792"/>
                  </a:lnTo>
                  <a:lnTo>
                    <a:pt x="0" y="15497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6" id="16"/>
            <p:cNvSpPr txBox="true"/>
            <p:nvPr/>
          </p:nvSpPr>
          <p:spPr>
            <a:xfrm rot="0">
              <a:off x="376782" y="546296"/>
              <a:ext cx="4433910" cy="476250"/>
            </a:xfrm>
            <a:prstGeom prst="rect">
              <a:avLst/>
            </a:prstGeom>
          </p:spPr>
          <p:txBody>
            <a:bodyPr anchor="t" rtlCol="false" tIns="0" lIns="0" bIns="0" rIns="0">
              <a:spAutoFit/>
            </a:bodyPr>
            <a:lstStyle/>
            <a:p>
              <a:pPr algn="l">
                <a:lnSpc>
                  <a:spcPts val="2699"/>
                </a:lnSpc>
              </a:pPr>
              <a:r>
                <a:rPr lang="en-US" sz="2499" b="true">
                  <a:solidFill>
                    <a:srgbClr val="111747"/>
                  </a:solidFill>
                  <a:latin typeface="TT Squares Bold"/>
                  <a:ea typeface="TT Squares Bold"/>
                  <a:cs typeface="TT Squares Bold"/>
                  <a:sym typeface="TT Squares Bold"/>
                </a:rPr>
                <a:t>2. LOAD DATASET</a:t>
              </a:r>
            </a:p>
          </p:txBody>
        </p:sp>
      </p:grpSp>
      <p:grpSp>
        <p:nvGrpSpPr>
          <p:cNvPr name="Group 17" id="17"/>
          <p:cNvGrpSpPr/>
          <p:nvPr/>
        </p:nvGrpSpPr>
        <p:grpSpPr>
          <a:xfrm rot="0">
            <a:off x="898058" y="4758623"/>
            <a:ext cx="6548417" cy="1495719"/>
            <a:chOff x="0" y="0"/>
            <a:chExt cx="8731222" cy="1994292"/>
          </a:xfrm>
        </p:grpSpPr>
        <p:sp>
          <p:nvSpPr>
            <p:cNvPr name="Freeform 18" id="18"/>
            <p:cNvSpPr/>
            <p:nvPr/>
          </p:nvSpPr>
          <p:spPr>
            <a:xfrm flipH="false" flipV="false" rot="0">
              <a:off x="0" y="0"/>
              <a:ext cx="8731222" cy="1994292"/>
            </a:xfrm>
            <a:custGeom>
              <a:avLst/>
              <a:gdLst/>
              <a:ahLst/>
              <a:cxnLst/>
              <a:rect r="r" b="b" t="t" l="l"/>
              <a:pathLst>
                <a:path h="1994292" w="8731222">
                  <a:moveTo>
                    <a:pt x="0" y="0"/>
                  </a:moveTo>
                  <a:lnTo>
                    <a:pt x="8731222" y="0"/>
                  </a:lnTo>
                  <a:lnTo>
                    <a:pt x="8731222" y="1994292"/>
                  </a:lnTo>
                  <a:lnTo>
                    <a:pt x="0" y="1994292"/>
                  </a:lnTo>
                  <a:lnTo>
                    <a:pt x="0" y="0"/>
                  </a:lnTo>
                  <a:close/>
                </a:path>
              </a:pathLst>
            </a:custGeom>
            <a:blipFill>
              <a:blip r:embed="rId14">
                <a:extLst>
                  <a:ext uri="{96DAC541-7B7A-43D3-8B79-37D633B846F1}">
                    <asvg:svgBlip xmlns:asvg="http://schemas.microsoft.com/office/drawing/2016/SVG/main" r:embed="rId15"/>
                  </a:ext>
                </a:extLst>
              </a:blip>
              <a:stretch>
                <a:fillRect l="-14340" t="0" r="-14340" b="0"/>
              </a:stretch>
            </a:blipFill>
          </p:spPr>
        </p:sp>
        <p:sp>
          <p:nvSpPr>
            <p:cNvPr name="TextBox 19" id="19"/>
            <p:cNvSpPr txBox="true"/>
            <p:nvPr/>
          </p:nvSpPr>
          <p:spPr>
            <a:xfrm rot="0">
              <a:off x="376782" y="768546"/>
              <a:ext cx="6582566" cy="476250"/>
            </a:xfrm>
            <a:prstGeom prst="rect">
              <a:avLst/>
            </a:prstGeom>
          </p:spPr>
          <p:txBody>
            <a:bodyPr anchor="t" rtlCol="false" tIns="0" lIns="0" bIns="0" rIns="0">
              <a:spAutoFit/>
            </a:bodyPr>
            <a:lstStyle/>
            <a:p>
              <a:pPr algn="l">
                <a:lnSpc>
                  <a:spcPts val="2699"/>
                </a:lnSpc>
              </a:pPr>
              <a:r>
                <a:rPr lang="en-US" sz="2499" b="true">
                  <a:solidFill>
                    <a:srgbClr val="111747"/>
                  </a:solidFill>
                  <a:latin typeface="TT Squares Bold"/>
                  <a:ea typeface="TT Squares Bold"/>
                  <a:cs typeface="TT Squares Bold"/>
                  <a:sym typeface="TT Squares Bold"/>
                </a:rPr>
                <a:t>3. DATA PREPROCESSING</a:t>
              </a:r>
            </a:p>
          </p:txBody>
        </p:sp>
      </p:grpSp>
      <p:sp>
        <p:nvSpPr>
          <p:cNvPr name="Freeform 20" id="20"/>
          <p:cNvSpPr/>
          <p:nvPr/>
        </p:nvSpPr>
        <p:spPr>
          <a:xfrm flipH="false" flipV="false" rot="0">
            <a:off x="898058" y="6386411"/>
            <a:ext cx="6548417" cy="1495719"/>
          </a:xfrm>
          <a:custGeom>
            <a:avLst/>
            <a:gdLst/>
            <a:ahLst/>
            <a:cxnLst/>
            <a:rect r="r" b="b" t="t" l="l"/>
            <a:pathLst>
              <a:path h="1495719" w="6548417">
                <a:moveTo>
                  <a:pt x="0" y="0"/>
                </a:moveTo>
                <a:lnTo>
                  <a:pt x="6548417" y="0"/>
                </a:lnTo>
                <a:lnTo>
                  <a:pt x="6548417" y="1495719"/>
                </a:lnTo>
                <a:lnTo>
                  <a:pt x="0" y="1495719"/>
                </a:lnTo>
                <a:lnTo>
                  <a:pt x="0" y="0"/>
                </a:lnTo>
                <a:close/>
              </a:path>
            </a:pathLst>
          </a:custGeom>
          <a:blipFill>
            <a:blip r:embed="rId14">
              <a:extLst>
                <a:ext uri="{96DAC541-7B7A-43D3-8B79-37D633B846F1}">
                  <asvg:svgBlip xmlns:asvg="http://schemas.microsoft.com/office/drawing/2016/SVG/main" r:embed="rId15"/>
                </a:ext>
              </a:extLst>
            </a:blip>
            <a:stretch>
              <a:fillRect l="-14340" t="0" r="-14340" b="0"/>
            </a:stretch>
          </a:blipFill>
        </p:spPr>
      </p:sp>
      <p:sp>
        <p:nvSpPr>
          <p:cNvPr name="TextBox 21" id="21"/>
          <p:cNvSpPr txBox="true"/>
          <p:nvPr/>
        </p:nvSpPr>
        <p:spPr>
          <a:xfrm rot="0">
            <a:off x="1028700" y="6967583"/>
            <a:ext cx="6265830" cy="352425"/>
          </a:xfrm>
          <a:prstGeom prst="rect">
            <a:avLst/>
          </a:prstGeom>
        </p:spPr>
        <p:txBody>
          <a:bodyPr anchor="t" rtlCol="false" tIns="0" lIns="0" bIns="0" rIns="0">
            <a:spAutoFit/>
          </a:bodyPr>
          <a:lstStyle/>
          <a:p>
            <a:pPr algn="l">
              <a:lnSpc>
                <a:spcPts val="2699"/>
              </a:lnSpc>
            </a:pPr>
            <a:r>
              <a:rPr lang="en-US" sz="2499" b="true">
                <a:solidFill>
                  <a:srgbClr val="111747"/>
                </a:solidFill>
                <a:latin typeface="TT Squares Bold"/>
                <a:ea typeface="TT Squares Bold"/>
                <a:cs typeface="TT Squares Bold"/>
                <a:sym typeface="TT Squares Bold"/>
              </a:rPr>
              <a:t>4. EXPLORATORY DATA ANALYSIS</a:t>
            </a:r>
          </a:p>
        </p:txBody>
      </p:sp>
      <p:sp>
        <p:nvSpPr>
          <p:cNvPr name="Freeform 22" id="22"/>
          <p:cNvSpPr/>
          <p:nvPr/>
        </p:nvSpPr>
        <p:spPr>
          <a:xfrm flipH="false" flipV="false" rot="0">
            <a:off x="8955894" y="1627231"/>
            <a:ext cx="6548417" cy="1495719"/>
          </a:xfrm>
          <a:custGeom>
            <a:avLst/>
            <a:gdLst/>
            <a:ahLst/>
            <a:cxnLst/>
            <a:rect r="r" b="b" t="t" l="l"/>
            <a:pathLst>
              <a:path h="1495719" w="6548417">
                <a:moveTo>
                  <a:pt x="0" y="0"/>
                </a:moveTo>
                <a:lnTo>
                  <a:pt x="6548416" y="0"/>
                </a:lnTo>
                <a:lnTo>
                  <a:pt x="6548416" y="1495719"/>
                </a:lnTo>
                <a:lnTo>
                  <a:pt x="0" y="1495719"/>
                </a:lnTo>
                <a:lnTo>
                  <a:pt x="0" y="0"/>
                </a:lnTo>
                <a:close/>
              </a:path>
            </a:pathLst>
          </a:custGeom>
          <a:blipFill>
            <a:blip r:embed="rId14">
              <a:extLst>
                <a:ext uri="{96DAC541-7B7A-43D3-8B79-37D633B846F1}">
                  <asvg:svgBlip xmlns:asvg="http://schemas.microsoft.com/office/drawing/2016/SVG/main" r:embed="rId15"/>
                </a:ext>
              </a:extLst>
            </a:blip>
            <a:stretch>
              <a:fillRect l="-14340" t="0" r="-14340" b="0"/>
            </a:stretch>
          </a:blipFill>
        </p:spPr>
      </p:sp>
      <p:sp>
        <p:nvSpPr>
          <p:cNvPr name="TextBox 23" id="23"/>
          <p:cNvSpPr txBox="true"/>
          <p:nvPr/>
        </p:nvSpPr>
        <p:spPr>
          <a:xfrm rot="0">
            <a:off x="9238480" y="2208403"/>
            <a:ext cx="4303401" cy="352425"/>
          </a:xfrm>
          <a:prstGeom prst="rect">
            <a:avLst/>
          </a:prstGeom>
        </p:spPr>
        <p:txBody>
          <a:bodyPr anchor="t" rtlCol="false" tIns="0" lIns="0" bIns="0" rIns="0">
            <a:spAutoFit/>
          </a:bodyPr>
          <a:lstStyle/>
          <a:p>
            <a:pPr algn="l">
              <a:lnSpc>
                <a:spcPts val="2699"/>
              </a:lnSpc>
            </a:pPr>
            <a:r>
              <a:rPr lang="en-US" sz="2499" b="true">
                <a:solidFill>
                  <a:srgbClr val="111747"/>
                </a:solidFill>
                <a:latin typeface="TT Squares Bold"/>
                <a:ea typeface="TT Squares Bold"/>
                <a:cs typeface="TT Squares Bold"/>
                <a:sym typeface="TT Squares Bold"/>
              </a:rPr>
              <a:t>5. MODEL TRAINING</a:t>
            </a:r>
          </a:p>
        </p:txBody>
      </p:sp>
      <p:sp>
        <p:nvSpPr>
          <p:cNvPr name="Freeform 24" id="24"/>
          <p:cNvSpPr/>
          <p:nvPr/>
        </p:nvSpPr>
        <p:spPr>
          <a:xfrm flipH="false" flipV="false" rot="0">
            <a:off x="8955894" y="3251538"/>
            <a:ext cx="6548417" cy="1495719"/>
          </a:xfrm>
          <a:custGeom>
            <a:avLst/>
            <a:gdLst/>
            <a:ahLst/>
            <a:cxnLst/>
            <a:rect r="r" b="b" t="t" l="l"/>
            <a:pathLst>
              <a:path h="1495719" w="6548417">
                <a:moveTo>
                  <a:pt x="0" y="0"/>
                </a:moveTo>
                <a:lnTo>
                  <a:pt x="6548416" y="0"/>
                </a:lnTo>
                <a:lnTo>
                  <a:pt x="6548416" y="1495719"/>
                </a:lnTo>
                <a:lnTo>
                  <a:pt x="0" y="1495719"/>
                </a:lnTo>
                <a:lnTo>
                  <a:pt x="0" y="0"/>
                </a:lnTo>
                <a:close/>
              </a:path>
            </a:pathLst>
          </a:custGeom>
          <a:blipFill>
            <a:blip r:embed="rId14">
              <a:extLst>
                <a:ext uri="{96DAC541-7B7A-43D3-8B79-37D633B846F1}">
                  <asvg:svgBlip xmlns:asvg="http://schemas.microsoft.com/office/drawing/2016/SVG/main" r:embed="rId15"/>
                </a:ext>
              </a:extLst>
            </a:blip>
            <a:stretch>
              <a:fillRect l="-14340" t="0" r="-14340" b="0"/>
            </a:stretch>
          </a:blipFill>
        </p:spPr>
      </p:sp>
      <p:sp>
        <p:nvSpPr>
          <p:cNvPr name="TextBox 25" id="25"/>
          <p:cNvSpPr txBox="true"/>
          <p:nvPr/>
        </p:nvSpPr>
        <p:spPr>
          <a:xfrm rot="0">
            <a:off x="9238480" y="3832710"/>
            <a:ext cx="4987978" cy="352425"/>
          </a:xfrm>
          <a:prstGeom prst="rect">
            <a:avLst/>
          </a:prstGeom>
        </p:spPr>
        <p:txBody>
          <a:bodyPr anchor="t" rtlCol="false" tIns="0" lIns="0" bIns="0" rIns="0">
            <a:spAutoFit/>
          </a:bodyPr>
          <a:lstStyle/>
          <a:p>
            <a:pPr algn="l">
              <a:lnSpc>
                <a:spcPts val="2699"/>
              </a:lnSpc>
            </a:pPr>
            <a:r>
              <a:rPr lang="en-US" sz="2499" b="true">
                <a:solidFill>
                  <a:srgbClr val="111747"/>
                </a:solidFill>
                <a:latin typeface="TT Squares Bold"/>
                <a:ea typeface="TT Squares Bold"/>
                <a:cs typeface="TT Squares Bold"/>
                <a:sym typeface="TT Squares Bold"/>
              </a:rPr>
              <a:t>6. FEATURE IMPORTANCE</a:t>
            </a:r>
          </a:p>
        </p:txBody>
      </p:sp>
      <p:sp>
        <p:nvSpPr>
          <p:cNvPr name="Freeform 26" id="26"/>
          <p:cNvSpPr/>
          <p:nvPr/>
        </p:nvSpPr>
        <p:spPr>
          <a:xfrm flipH="false" flipV="false" rot="0">
            <a:off x="8955894" y="4847269"/>
            <a:ext cx="6548417" cy="1495719"/>
          </a:xfrm>
          <a:custGeom>
            <a:avLst/>
            <a:gdLst/>
            <a:ahLst/>
            <a:cxnLst/>
            <a:rect r="r" b="b" t="t" l="l"/>
            <a:pathLst>
              <a:path h="1495719" w="6548417">
                <a:moveTo>
                  <a:pt x="0" y="0"/>
                </a:moveTo>
                <a:lnTo>
                  <a:pt x="6548416" y="0"/>
                </a:lnTo>
                <a:lnTo>
                  <a:pt x="6548416" y="1495719"/>
                </a:lnTo>
                <a:lnTo>
                  <a:pt x="0" y="1495719"/>
                </a:lnTo>
                <a:lnTo>
                  <a:pt x="0" y="0"/>
                </a:lnTo>
                <a:close/>
              </a:path>
            </a:pathLst>
          </a:custGeom>
          <a:blipFill>
            <a:blip r:embed="rId14">
              <a:extLst>
                <a:ext uri="{96DAC541-7B7A-43D3-8B79-37D633B846F1}">
                  <asvg:svgBlip xmlns:asvg="http://schemas.microsoft.com/office/drawing/2016/SVG/main" r:embed="rId15"/>
                </a:ext>
              </a:extLst>
            </a:blip>
            <a:stretch>
              <a:fillRect l="-14340" t="0" r="-14340" b="0"/>
            </a:stretch>
          </a:blipFill>
        </p:spPr>
      </p:sp>
      <p:sp>
        <p:nvSpPr>
          <p:cNvPr name="TextBox 27" id="27"/>
          <p:cNvSpPr txBox="true"/>
          <p:nvPr/>
        </p:nvSpPr>
        <p:spPr>
          <a:xfrm rot="0">
            <a:off x="9238480" y="5428441"/>
            <a:ext cx="4303401" cy="352425"/>
          </a:xfrm>
          <a:prstGeom prst="rect">
            <a:avLst/>
          </a:prstGeom>
        </p:spPr>
        <p:txBody>
          <a:bodyPr anchor="t" rtlCol="false" tIns="0" lIns="0" bIns="0" rIns="0">
            <a:spAutoFit/>
          </a:bodyPr>
          <a:lstStyle/>
          <a:p>
            <a:pPr algn="l">
              <a:lnSpc>
                <a:spcPts val="2699"/>
              </a:lnSpc>
            </a:pPr>
            <a:r>
              <a:rPr lang="en-US" sz="2499" b="true">
                <a:solidFill>
                  <a:srgbClr val="111747"/>
                </a:solidFill>
                <a:latin typeface="TT Squares Bold"/>
                <a:ea typeface="TT Squares Bold"/>
                <a:cs typeface="TT Squares Bold"/>
                <a:sym typeface="TT Squares Bold"/>
              </a:rPr>
              <a:t>7. MODEL EVALUATION</a:t>
            </a:r>
          </a:p>
        </p:txBody>
      </p:sp>
      <p:sp>
        <p:nvSpPr>
          <p:cNvPr name="Freeform 28" id="28"/>
          <p:cNvSpPr/>
          <p:nvPr/>
        </p:nvSpPr>
        <p:spPr>
          <a:xfrm flipH="false" flipV="false" rot="0">
            <a:off x="8955894" y="6553099"/>
            <a:ext cx="6548417" cy="1495719"/>
          </a:xfrm>
          <a:custGeom>
            <a:avLst/>
            <a:gdLst/>
            <a:ahLst/>
            <a:cxnLst/>
            <a:rect r="r" b="b" t="t" l="l"/>
            <a:pathLst>
              <a:path h="1495719" w="6548417">
                <a:moveTo>
                  <a:pt x="0" y="0"/>
                </a:moveTo>
                <a:lnTo>
                  <a:pt x="6548416" y="0"/>
                </a:lnTo>
                <a:lnTo>
                  <a:pt x="6548416" y="1495719"/>
                </a:lnTo>
                <a:lnTo>
                  <a:pt x="0" y="1495719"/>
                </a:lnTo>
                <a:lnTo>
                  <a:pt x="0" y="0"/>
                </a:lnTo>
                <a:close/>
              </a:path>
            </a:pathLst>
          </a:custGeom>
          <a:blipFill>
            <a:blip r:embed="rId14">
              <a:extLst>
                <a:ext uri="{96DAC541-7B7A-43D3-8B79-37D633B846F1}">
                  <asvg:svgBlip xmlns:asvg="http://schemas.microsoft.com/office/drawing/2016/SVG/main" r:embed="rId15"/>
                </a:ext>
              </a:extLst>
            </a:blip>
            <a:stretch>
              <a:fillRect l="-14340" t="0" r="-14340" b="0"/>
            </a:stretch>
          </a:blipFill>
        </p:spPr>
      </p:sp>
      <p:sp>
        <p:nvSpPr>
          <p:cNvPr name="TextBox 29" id="29"/>
          <p:cNvSpPr txBox="true"/>
          <p:nvPr/>
        </p:nvSpPr>
        <p:spPr>
          <a:xfrm rot="0">
            <a:off x="9238480" y="7134271"/>
            <a:ext cx="4303401" cy="352425"/>
          </a:xfrm>
          <a:prstGeom prst="rect">
            <a:avLst/>
          </a:prstGeom>
        </p:spPr>
        <p:txBody>
          <a:bodyPr anchor="t" rtlCol="false" tIns="0" lIns="0" bIns="0" rIns="0">
            <a:spAutoFit/>
          </a:bodyPr>
          <a:lstStyle/>
          <a:p>
            <a:pPr algn="l">
              <a:lnSpc>
                <a:spcPts val="2699"/>
              </a:lnSpc>
            </a:pPr>
            <a:r>
              <a:rPr lang="en-US" sz="2499" b="true">
                <a:solidFill>
                  <a:srgbClr val="111747"/>
                </a:solidFill>
                <a:latin typeface="TT Squares Bold"/>
                <a:ea typeface="TT Squares Bold"/>
                <a:cs typeface="TT Squares Bold"/>
                <a:sym typeface="TT Squares Bold"/>
              </a:rPr>
              <a:t>8. MODEL EVALUATION</a:t>
            </a:r>
          </a:p>
        </p:txBody>
      </p:sp>
      <p:grpSp>
        <p:nvGrpSpPr>
          <p:cNvPr name="Group 30" id="30"/>
          <p:cNvGrpSpPr/>
          <p:nvPr/>
        </p:nvGrpSpPr>
        <p:grpSpPr>
          <a:xfrm rot="0">
            <a:off x="4841764" y="8372668"/>
            <a:ext cx="6548417" cy="1162344"/>
            <a:chOff x="0" y="0"/>
            <a:chExt cx="8731222" cy="1549792"/>
          </a:xfrm>
        </p:grpSpPr>
        <p:sp>
          <p:nvSpPr>
            <p:cNvPr name="Freeform 31" id="31"/>
            <p:cNvSpPr/>
            <p:nvPr/>
          </p:nvSpPr>
          <p:spPr>
            <a:xfrm flipH="false" flipV="false" rot="0">
              <a:off x="0" y="0"/>
              <a:ext cx="8731222" cy="1549792"/>
            </a:xfrm>
            <a:custGeom>
              <a:avLst/>
              <a:gdLst/>
              <a:ahLst/>
              <a:cxnLst/>
              <a:rect r="r" b="b" t="t" l="l"/>
              <a:pathLst>
                <a:path h="1549792" w="8731222">
                  <a:moveTo>
                    <a:pt x="0" y="0"/>
                  </a:moveTo>
                  <a:lnTo>
                    <a:pt x="8731222" y="0"/>
                  </a:lnTo>
                  <a:lnTo>
                    <a:pt x="8731222" y="1549792"/>
                  </a:lnTo>
                  <a:lnTo>
                    <a:pt x="0" y="15497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2" id="32"/>
            <p:cNvSpPr txBox="true"/>
            <p:nvPr/>
          </p:nvSpPr>
          <p:spPr>
            <a:xfrm rot="0">
              <a:off x="376782" y="546296"/>
              <a:ext cx="4433910" cy="476250"/>
            </a:xfrm>
            <a:prstGeom prst="rect">
              <a:avLst/>
            </a:prstGeom>
          </p:spPr>
          <p:txBody>
            <a:bodyPr anchor="t" rtlCol="false" tIns="0" lIns="0" bIns="0" rIns="0">
              <a:spAutoFit/>
            </a:bodyPr>
            <a:lstStyle/>
            <a:p>
              <a:pPr algn="l">
                <a:lnSpc>
                  <a:spcPts val="2699"/>
                </a:lnSpc>
              </a:pPr>
              <a:r>
                <a:rPr lang="en-US" sz="2499" b="true">
                  <a:solidFill>
                    <a:srgbClr val="111747"/>
                  </a:solidFill>
                  <a:latin typeface="TT Squares Bold"/>
                  <a:ea typeface="TT Squares Bold"/>
                  <a:cs typeface="TT Squares Bold"/>
                  <a:sym typeface="TT Squares Bold"/>
                </a:rPr>
                <a:t>9. CONCLUSION</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368686" y="209204"/>
            <a:ext cx="4742207" cy="13405533"/>
          </a:xfrm>
          <a:custGeom>
            <a:avLst/>
            <a:gdLst/>
            <a:ahLst/>
            <a:cxnLst/>
            <a:rect r="r" b="b" t="t" l="l"/>
            <a:pathLst>
              <a:path h="13405533" w="4742207">
                <a:moveTo>
                  <a:pt x="0" y="0"/>
                </a:moveTo>
                <a:lnTo>
                  <a:pt x="4742207" y="0"/>
                </a:lnTo>
                <a:lnTo>
                  <a:pt x="4742207" y="13405534"/>
                </a:lnTo>
                <a:lnTo>
                  <a:pt x="0" y="13405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7753283" y="2588409"/>
            <a:ext cx="2781434" cy="1029131"/>
          </a:xfrm>
          <a:custGeom>
            <a:avLst/>
            <a:gdLst/>
            <a:ahLst/>
            <a:cxnLst/>
            <a:rect r="r" b="b" t="t" l="l"/>
            <a:pathLst>
              <a:path h="1029131" w="2781434">
                <a:moveTo>
                  <a:pt x="0" y="0"/>
                </a:moveTo>
                <a:lnTo>
                  <a:pt x="2781434" y="0"/>
                </a:lnTo>
                <a:lnTo>
                  <a:pt x="2781434" y="1029131"/>
                </a:lnTo>
                <a:lnTo>
                  <a:pt x="0" y="10291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753283" y="6911971"/>
            <a:ext cx="2811480" cy="945360"/>
          </a:xfrm>
          <a:custGeom>
            <a:avLst/>
            <a:gdLst/>
            <a:ahLst/>
            <a:cxnLst/>
            <a:rect r="r" b="b" t="t" l="l"/>
            <a:pathLst>
              <a:path h="945360" w="2811480">
                <a:moveTo>
                  <a:pt x="0" y="0"/>
                </a:moveTo>
                <a:lnTo>
                  <a:pt x="2811480" y="0"/>
                </a:lnTo>
                <a:lnTo>
                  <a:pt x="2811480" y="945360"/>
                </a:lnTo>
                <a:lnTo>
                  <a:pt x="0" y="9453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4504435" y="3432179"/>
            <a:ext cx="9279130" cy="3479792"/>
          </a:xfrm>
          <a:prstGeom prst="rect">
            <a:avLst/>
          </a:prstGeom>
        </p:spPr>
        <p:txBody>
          <a:bodyPr anchor="t" rtlCol="false" tIns="0" lIns="0" bIns="0" rIns="0">
            <a:spAutoFit/>
          </a:bodyPr>
          <a:lstStyle/>
          <a:p>
            <a:pPr algn="ctr" marL="0" indent="0" lvl="0">
              <a:lnSpc>
                <a:spcPts val="12349"/>
              </a:lnSpc>
              <a:spcBef>
                <a:spcPct val="0"/>
              </a:spcBef>
            </a:pPr>
            <a:r>
              <a:rPr lang="en-US" sz="12999" strike="noStrike" u="none">
                <a:solidFill>
                  <a:srgbClr val="81EB86"/>
                </a:solidFill>
                <a:latin typeface="Pixellet TH"/>
                <a:ea typeface="Pixellet TH"/>
                <a:cs typeface="Pixellet TH"/>
                <a:sym typeface="Pixellet TH"/>
              </a:rPr>
              <a:t>AYO KITA MULAI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36055" y="2596035"/>
            <a:ext cx="13478017" cy="5175865"/>
          </a:xfrm>
          <a:custGeom>
            <a:avLst/>
            <a:gdLst/>
            <a:ahLst/>
            <a:cxnLst/>
            <a:rect r="r" b="b" t="t" l="l"/>
            <a:pathLst>
              <a:path h="5175865" w="13478017">
                <a:moveTo>
                  <a:pt x="0" y="0"/>
                </a:moveTo>
                <a:lnTo>
                  <a:pt x="13478016" y="0"/>
                </a:lnTo>
                <a:lnTo>
                  <a:pt x="13478016" y="5175865"/>
                </a:lnTo>
                <a:lnTo>
                  <a:pt x="0" y="5175865"/>
                </a:lnTo>
                <a:lnTo>
                  <a:pt x="0" y="0"/>
                </a:lnTo>
                <a:close/>
              </a:path>
            </a:pathLst>
          </a:custGeom>
          <a:blipFill>
            <a:blip r:embed="rId10"/>
            <a:stretch>
              <a:fillRect l="0" t="0" r="0" b="-8066"/>
            </a:stretch>
          </a:blipFill>
        </p:spPr>
      </p:sp>
      <p:sp>
        <p:nvSpPr>
          <p:cNvPr name="TextBox 7" id="7"/>
          <p:cNvSpPr txBox="true"/>
          <p:nvPr/>
        </p:nvSpPr>
        <p:spPr>
          <a:xfrm rot="0">
            <a:off x="2484731" y="38100"/>
            <a:ext cx="9279130" cy="2139951"/>
          </a:xfrm>
          <a:prstGeom prst="rect">
            <a:avLst/>
          </a:prstGeom>
        </p:spPr>
        <p:txBody>
          <a:bodyPr anchor="t" rtlCol="false" tIns="0" lIns="0" bIns="0" rIns="0">
            <a:spAutoFit/>
          </a:bodyPr>
          <a:lstStyle/>
          <a:p>
            <a:pPr algn="l" marL="1727205" indent="-863603" lvl="1">
              <a:lnSpc>
                <a:spcPts val="7600"/>
              </a:lnSpc>
              <a:spcBef>
                <a:spcPct val="0"/>
              </a:spcBef>
              <a:buAutoNum type="arabicPeriod" startAt="1"/>
            </a:pPr>
            <a:r>
              <a:rPr lang="en-US" sz="8000">
                <a:solidFill>
                  <a:srgbClr val="81EB86"/>
                </a:solidFill>
                <a:latin typeface="Pixellet TH"/>
                <a:ea typeface="Pixellet TH"/>
                <a:cs typeface="Pixellet TH"/>
                <a:sym typeface="Pixellet TH"/>
              </a:rPr>
              <a:t>IMPORT LIBRAIRIES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3309" y="2717633"/>
            <a:ext cx="8873971" cy="5797661"/>
          </a:xfrm>
          <a:custGeom>
            <a:avLst/>
            <a:gdLst/>
            <a:ahLst/>
            <a:cxnLst/>
            <a:rect r="r" b="b" t="t" l="l"/>
            <a:pathLst>
              <a:path h="5797661" w="8873971">
                <a:moveTo>
                  <a:pt x="0" y="0"/>
                </a:moveTo>
                <a:lnTo>
                  <a:pt x="8873970" y="0"/>
                </a:lnTo>
                <a:lnTo>
                  <a:pt x="8873970" y="5797661"/>
                </a:lnTo>
                <a:lnTo>
                  <a:pt x="0" y="5797661"/>
                </a:lnTo>
                <a:lnTo>
                  <a:pt x="0" y="0"/>
                </a:lnTo>
                <a:close/>
              </a:path>
            </a:pathLst>
          </a:custGeom>
          <a:blipFill>
            <a:blip r:embed="rId10"/>
            <a:stretch>
              <a:fillRect l="0" t="0" r="0" b="0"/>
            </a:stretch>
          </a:blipFill>
        </p:spPr>
      </p:sp>
      <p:sp>
        <p:nvSpPr>
          <p:cNvPr name="Freeform 7" id="7"/>
          <p:cNvSpPr/>
          <p:nvPr/>
        </p:nvSpPr>
        <p:spPr>
          <a:xfrm flipH="false" flipV="false" rot="0">
            <a:off x="9144000" y="2931966"/>
            <a:ext cx="8925172" cy="5583328"/>
          </a:xfrm>
          <a:custGeom>
            <a:avLst/>
            <a:gdLst/>
            <a:ahLst/>
            <a:cxnLst/>
            <a:rect r="r" b="b" t="t" l="l"/>
            <a:pathLst>
              <a:path h="5583328" w="8925172">
                <a:moveTo>
                  <a:pt x="0" y="0"/>
                </a:moveTo>
                <a:lnTo>
                  <a:pt x="8925172" y="0"/>
                </a:lnTo>
                <a:lnTo>
                  <a:pt x="8925172" y="5583328"/>
                </a:lnTo>
                <a:lnTo>
                  <a:pt x="0" y="5583328"/>
                </a:lnTo>
                <a:lnTo>
                  <a:pt x="0" y="0"/>
                </a:lnTo>
                <a:close/>
              </a:path>
            </a:pathLst>
          </a:custGeom>
          <a:blipFill>
            <a:blip r:embed="rId11"/>
            <a:stretch>
              <a:fillRect l="-4174" t="0" r="-4174" b="0"/>
            </a:stretch>
          </a:blipFill>
        </p:spPr>
      </p:sp>
      <p:sp>
        <p:nvSpPr>
          <p:cNvPr name="TextBox 8" id="8"/>
          <p:cNvSpPr txBox="true"/>
          <p:nvPr/>
        </p:nvSpPr>
        <p:spPr>
          <a:xfrm rot="0">
            <a:off x="2484731" y="519112"/>
            <a:ext cx="9898506" cy="1177926"/>
          </a:xfrm>
          <a:prstGeom prst="rect">
            <a:avLst/>
          </a:prstGeom>
        </p:spPr>
        <p:txBody>
          <a:bodyPr anchor="t" rtlCol="false" tIns="0" lIns="0" bIns="0" rIns="0">
            <a:spAutoFit/>
          </a:bodyPr>
          <a:lstStyle/>
          <a:p>
            <a:pPr algn="l">
              <a:lnSpc>
                <a:spcPts val="7600"/>
              </a:lnSpc>
              <a:spcBef>
                <a:spcPct val="0"/>
              </a:spcBef>
            </a:pPr>
            <a:r>
              <a:rPr lang="en-US" sz="8000">
                <a:solidFill>
                  <a:srgbClr val="81EB86"/>
                </a:solidFill>
                <a:latin typeface="Pixellet TH"/>
                <a:ea typeface="Pixellet TH"/>
                <a:cs typeface="Pixellet TH"/>
                <a:sym typeface="Pixellet TH"/>
              </a:rPr>
              <a:t>2. LOAD DATASET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41619" y="1976330"/>
            <a:ext cx="9181855" cy="7562672"/>
          </a:xfrm>
          <a:custGeom>
            <a:avLst/>
            <a:gdLst/>
            <a:ahLst/>
            <a:cxnLst/>
            <a:rect r="r" b="b" t="t" l="l"/>
            <a:pathLst>
              <a:path h="7562672" w="9181855">
                <a:moveTo>
                  <a:pt x="0" y="0"/>
                </a:moveTo>
                <a:lnTo>
                  <a:pt x="9181855" y="0"/>
                </a:lnTo>
                <a:lnTo>
                  <a:pt x="9181855" y="7562672"/>
                </a:lnTo>
                <a:lnTo>
                  <a:pt x="0" y="7562672"/>
                </a:lnTo>
                <a:lnTo>
                  <a:pt x="0" y="0"/>
                </a:lnTo>
                <a:close/>
              </a:path>
            </a:pathLst>
          </a:custGeom>
          <a:blipFill>
            <a:blip r:embed="rId10"/>
            <a:stretch>
              <a:fillRect l="0" t="-1045" r="0" b="-1045"/>
            </a:stretch>
          </a:blipFill>
        </p:spPr>
      </p:sp>
      <p:sp>
        <p:nvSpPr>
          <p:cNvPr name="Freeform 7" id="7"/>
          <p:cNvSpPr/>
          <p:nvPr/>
        </p:nvSpPr>
        <p:spPr>
          <a:xfrm flipH="false" flipV="false" rot="0">
            <a:off x="10205987" y="1976330"/>
            <a:ext cx="6372386" cy="7562672"/>
          </a:xfrm>
          <a:custGeom>
            <a:avLst/>
            <a:gdLst/>
            <a:ahLst/>
            <a:cxnLst/>
            <a:rect r="r" b="b" t="t" l="l"/>
            <a:pathLst>
              <a:path h="7562672" w="6372386">
                <a:moveTo>
                  <a:pt x="0" y="0"/>
                </a:moveTo>
                <a:lnTo>
                  <a:pt x="6372385" y="0"/>
                </a:lnTo>
                <a:lnTo>
                  <a:pt x="6372385" y="7562672"/>
                </a:lnTo>
                <a:lnTo>
                  <a:pt x="0" y="7562672"/>
                </a:lnTo>
                <a:lnTo>
                  <a:pt x="0" y="0"/>
                </a:lnTo>
                <a:close/>
              </a:path>
            </a:pathLst>
          </a:custGeom>
          <a:blipFill>
            <a:blip r:embed="rId11"/>
            <a:stretch>
              <a:fillRect l="0" t="0" r="0" b="0"/>
            </a:stretch>
          </a:blipFill>
        </p:spPr>
      </p:sp>
      <p:sp>
        <p:nvSpPr>
          <p:cNvPr name="TextBox 8" id="8"/>
          <p:cNvSpPr txBox="true"/>
          <p:nvPr/>
        </p:nvSpPr>
        <p:spPr>
          <a:xfrm rot="0">
            <a:off x="2484731" y="519112"/>
            <a:ext cx="11810492" cy="1177926"/>
          </a:xfrm>
          <a:prstGeom prst="rect">
            <a:avLst/>
          </a:prstGeom>
        </p:spPr>
        <p:txBody>
          <a:bodyPr anchor="t" rtlCol="false" tIns="0" lIns="0" bIns="0" rIns="0">
            <a:spAutoFit/>
          </a:bodyPr>
          <a:lstStyle/>
          <a:p>
            <a:pPr algn="l">
              <a:lnSpc>
                <a:spcPts val="7600"/>
              </a:lnSpc>
              <a:spcBef>
                <a:spcPct val="0"/>
              </a:spcBef>
            </a:pPr>
            <a:r>
              <a:rPr lang="en-US" sz="8000">
                <a:solidFill>
                  <a:srgbClr val="81EB86"/>
                </a:solidFill>
                <a:latin typeface="Pixellet TH"/>
                <a:ea typeface="Pixellet TH"/>
                <a:cs typeface="Pixellet TH"/>
                <a:sym typeface="Pixellet TH"/>
              </a:rPr>
              <a:t>4. DATA PROCESSING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748000" y="2348199"/>
            <a:ext cx="14792000" cy="6305090"/>
          </a:xfrm>
          <a:custGeom>
            <a:avLst/>
            <a:gdLst/>
            <a:ahLst/>
            <a:cxnLst/>
            <a:rect r="r" b="b" t="t" l="l"/>
            <a:pathLst>
              <a:path h="6305090" w="14792000">
                <a:moveTo>
                  <a:pt x="0" y="0"/>
                </a:moveTo>
                <a:lnTo>
                  <a:pt x="14792000" y="0"/>
                </a:lnTo>
                <a:lnTo>
                  <a:pt x="14792000" y="6305090"/>
                </a:lnTo>
                <a:lnTo>
                  <a:pt x="0" y="6305090"/>
                </a:lnTo>
                <a:lnTo>
                  <a:pt x="0" y="0"/>
                </a:lnTo>
                <a:close/>
              </a:path>
            </a:pathLst>
          </a:custGeom>
          <a:blipFill>
            <a:blip r:embed="rId10"/>
            <a:stretch>
              <a:fillRect l="0" t="0" r="0" b="0"/>
            </a:stretch>
          </a:blipFill>
        </p:spPr>
      </p:sp>
      <p:sp>
        <p:nvSpPr>
          <p:cNvPr name="TextBox 7" id="7"/>
          <p:cNvSpPr txBox="true"/>
          <p:nvPr/>
        </p:nvSpPr>
        <p:spPr>
          <a:xfrm rot="0">
            <a:off x="3051463" y="150810"/>
            <a:ext cx="15803269" cy="1784355"/>
          </a:xfrm>
          <a:prstGeom prst="rect">
            <a:avLst/>
          </a:prstGeom>
        </p:spPr>
        <p:txBody>
          <a:bodyPr anchor="t" rtlCol="false" tIns="0" lIns="0" bIns="0" rIns="0">
            <a:spAutoFit/>
          </a:bodyPr>
          <a:lstStyle/>
          <a:p>
            <a:pPr algn="l">
              <a:lnSpc>
                <a:spcPts val="6365"/>
              </a:lnSpc>
              <a:spcBef>
                <a:spcPct val="0"/>
              </a:spcBef>
            </a:pPr>
            <a:r>
              <a:rPr lang="en-US" sz="6700">
                <a:solidFill>
                  <a:srgbClr val="81EB86"/>
                </a:solidFill>
                <a:latin typeface="Pixellet TH"/>
                <a:ea typeface="Pixellet TH"/>
                <a:cs typeface="Pixellet TH"/>
                <a:sym typeface="Pixellet TH"/>
              </a:rPr>
              <a:t>4. EXPLORATORY DATA ANALYSIS (EDA)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495557" y="1989535"/>
            <a:ext cx="11638303" cy="7783115"/>
          </a:xfrm>
          <a:custGeom>
            <a:avLst/>
            <a:gdLst/>
            <a:ahLst/>
            <a:cxnLst/>
            <a:rect r="r" b="b" t="t" l="l"/>
            <a:pathLst>
              <a:path h="7783115" w="11638303">
                <a:moveTo>
                  <a:pt x="0" y="0"/>
                </a:moveTo>
                <a:lnTo>
                  <a:pt x="11638303" y="0"/>
                </a:lnTo>
                <a:lnTo>
                  <a:pt x="11638303" y="7783115"/>
                </a:lnTo>
                <a:lnTo>
                  <a:pt x="0" y="7783115"/>
                </a:lnTo>
                <a:lnTo>
                  <a:pt x="0" y="0"/>
                </a:lnTo>
                <a:close/>
              </a:path>
            </a:pathLst>
          </a:custGeom>
          <a:blipFill>
            <a:blip r:embed="rId10"/>
            <a:stretch>
              <a:fillRect l="0" t="0" r="0" b="0"/>
            </a:stretch>
          </a:blipFill>
        </p:spPr>
      </p:sp>
      <p:sp>
        <p:nvSpPr>
          <p:cNvPr name="TextBox 7" id="7"/>
          <p:cNvSpPr txBox="true"/>
          <p:nvPr/>
        </p:nvSpPr>
        <p:spPr>
          <a:xfrm rot="0">
            <a:off x="3051463" y="150810"/>
            <a:ext cx="15803269" cy="1784355"/>
          </a:xfrm>
          <a:prstGeom prst="rect">
            <a:avLst/>
          </a:prstGeom>
        </p:spPr>
        <p:txBody>
          <a:bodyPr anchor="t" rtlCol="false" tIns="0" lIns="0" bIns="0" rIns="0">
            <a:spAutoFit/>
          </a:bodyPr>
          <a:lstStyle/>
          <a:p>
            <a:pPr algn="l">
              <a:lnSpc>
                <a:spcPts val="6365"/>
              </a:lnSpc>
              <a:spcBef>
                <a:spcPct val="0"/>
              </a:spcBef>
            </a:pPr>
            <a:r>
              <a:rPr lang="en-US" sz="6700">
                <a:solidFill>
                  <a:srgbClr val="81EB86"/>
                </a:solidFill>
                <a:latin typeface="Pixellet TH"/>
                <a:ea typeface="Pixellet TH"/>
                <a:cs typeface="Pixellet TH"/>
                <a:sym typeface="Pixellet TH"/>
              </a:rPr>
              <a:t>4. EXPLORATORY DATA ANALYSIS (EDA)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41D5B"/>
        </a:solidFill>
      </p:bgPr>
    </p:bg>
    <p:spTree>
      <p:nvGrpSpPr>
        <p:cNvPr id="1" name=""/>
        <p:cNvGrpSpPr/>
        <p:nvPr/>
      </p:nvGrpSpPr>
      <p:grpSpPr>
        <a:xfrm>
          <a:off x="0" y="0"/>
          <a:ext cx="0" cy="0"/>
          <a:chOff x="0" y="0"/>
          <a:chExt cx="0" cy="0"/>
        </a:xfrm>
      </p:grpSpPr>
      <p:sp>
        <p:nvSpPr>
          <p:cNvPr name="Freeform 2" id="2"/>
          <p:cNvSpPr/>
          <p:nvPr/>
        </p:nvSpPr>
        <p:spPr>
          <a:xfrm flipH="false" flipV="false" rot="0">
            <a:off x="14614071" y="9258300"/>
            <a:ext cx="3673929" cy="1028700"/>
          </a:xfrm>
          <a:custGeom>
            <a:avLst/>
            <a:gdLst/>
            <a:ahLst/>
            <a:cxnLst/>
            <a:rect r="r" b="b" t="t" l="l"/>
            <a:pathLst>
              <a:path h="1028700" w="3673929">
                <a:moveTo>
                  <a:pt x="0" y="0"/>
                </a:moveTo>
                <a:lnTo>
                  <a:pt x="3673929" y="0"/>
                </a:lnTo>
                <a:lnTo>
                  <a:pt x="3673929" y="1028700"/>
                </a:lnTo>
                <a:lnTo>
                  <a:pt x="0" y="1028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868745" y="0"/>
            <a:ext cx="3419255" cy="3102974"/>
          </a:xfrm>
          <a:custGeom>
            <a:avLst/>
            <a:gdLst/>
            <a:ahLst/>
            <a:cxnLst/>
            <a:rect r="r" b="b" t="t" l="l"/>
            <a:pathLst>
              <a:path h="3102974" w="3419255">
                <a:moveTo>
                  <a:pt x="3419255" y="3102974"/>
                </a:moveTo>
                <a:lnTo>
                  <a:pt x="0" y="3102974"/>
                </a:lnTo>
                <a:lnTo>
                  <a:pt x="0" y="0"/>
                </a:lnTo>
                <a:lnTo>
                  <a:pt x="3419255" y="0"/>
                </a:lnTo>
                <a:lnTo>
                  <a:pt x="3419255" y="3102974"/>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0029" y="272482"/>
            <a:ext cx="2781434" cy="1029131"/>
          </a:xfrm>
          <a:custGeom>
            <a:avLst/>
            <a:gdLst/>
            <a:ahLst/>
            <a:cxnLst/>
            <a:rect r="r" b="b" t="t" l="l"/>
            <a:pathLst>
              <a:path h="1029131" w="2781434">
                <a:moveTo>
                  <a:pt x="0" y="0"/>
                </a:moveTo>
                <a:lnTo>
                  <a:pt x="2781434" y="0"/>
                </a:lnTo>
                <a:lnTo>
                  <a:pt x="2781434" y="1029130"/>
                </a:lnTo>
                <a:lnTo>
                  <a:pt x="0" y="10291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39984" y="9066322"/>
            <a:ext cx="2811480" cy="945360"/>
          </a:xfrm>
          <a:custGeom>
            <a:avLst/>
            <a:gdLst/>
            <a:ahLst/>
            <a:cxnLst/>
            <a:rect r="r" b="b" t="t" l="l"/>
            <a:pathLst>
              <a:path h="945360" w="2811480">
                <a:moveTo>
                  <a:pt x="0" y="0"/>
                </a:moveTo>
                <a:lnTo>
                  <a:pt x="2811479" y="0"/>
                </a:lnTo>
                <a:lnTo>
                  <a:pt x="2811479" y="945360"/>
                </a:lnTo>
                <a:lnTo>
                  <a:pt x="0" y="9453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60746" y="2422624"/>
            <a:ext cx="14557120" cy="6423329"/>
          </a:xfrm>
          <a:custGeom>
            <a:avLst/>
            <a:gdLst/>
            <a:ahLst/>
            <a:cxnLst/>
            <a:rect r="r" b="b" t="t" l="l"/>
            <a:pathLst>
              <a:path h="6423329" w="14557120">
                <a:moveTo>
                  <a:pt x="0" y="0"/>
                </a:moveTo>
                <a:lnTo>
                  <a:pt x="14557120" y="0"/>
                </a:lnTo>
                <a:lnTo>
                  <a:pt x="14557120" y="6423329"/>
                </a:lnTo>
                <a:lnTo>
                  <a:pt x="0" y="6423329"/>
                </a:lnTo>
                <a:lnTo>
                  <a:pt x="0" y="0"/>
                </a:lnTo>
                <a:close/>
              </a:path>
            </a:pathLst>
          </a:custGeom>
          <a:blipFill>
            <a:blip r:embed="rId10"/>
            <a:stretch>
              <a:fillRect l="0" t="0" r="0" b="0"/>
            </a:stretch>
          </a:blipFill>
        </p:spPr>
      </p:sp>
      <p:sp>
        <p:nvSpPr>
          <p:cNvPr name="TextBox 7" id="7"/>
          <p:cNvSpPr txBox="true"/>
          <p:nvPr/>
        </p:nvSpPr>
        <p:spPr>
          <a:xfrm rot="0">
            <a:off x="3051463" y="150810"/>
            <a:ext cx="15803269" cy="1784355"/>
          </a:xfrm>
          <a:prstGeom prst="rect">
            <a:avLst/>
          </a:prstGeom>
        </p:spPr>
        <p:txBody>
          <a:bodyPr anchor="t" rtlCol="false" tIns="0" lIns="0" bIns="0" rIns="0">
            <a:spAutoFit/>
          </a:bodyPr>
          <a:lstStyle/>
          <a:p>
            <a:pPr algn="l">
              <a:lnSpc>
                <a:spcPts val="6365"/>
              </a:lnSpc>
              <a:spcBef>
                <a:spcPct val="0"/>
              </a:spcBef>
            </a:pPr>
            <a:r>
              <a:rPr lang="en-US" sz="6700">
                <a:solidFill>
                  <a:srgbClr val="81EB86"/>
                </a:solidFill>
                <a:latin typeface="Pixellet TH"/>
                <a:ea typeface="Pixellet TH"/>
                <a:cs typeface="Pixellet TH"/>
                <a:sym typeface="Pixellet TH"/>
              </a:rPr>
              <a:t>4. EXPLORATORY DATA ANALYSIS (EDA)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DAGgBcf3TWs</dc:identifier>
  <dcterms:modified xsi:type="dcterms:W3CDTF">2011-08-01T06:04:30Z</dcterms:modified>
  <cp:revision>1</cp:revision>
  <dc:title>Digital Fair Skill 36</dc:title>
</cp:coreProperties>
</file>